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3" r:id="rId2"/>
  </p:sldMasterIdLst>
  <p:notesMasterIdLst>
    <p:notesMasterId r:id="rId25"/>
  </p:notesMasterIdLst>
  <p:handoutMasterIdLst>
    <p:handoutMasterId r:id="rId26"/>
  </p:handoutMasterIdLst>
  <p:sldIdLst>
    <p:sldId id="272" r:id="rId3"/>
    <p:sldId id="309" r:id="rId4"/>
    <p:sldId id="311" r:id="rId5"/>
    <p:sldId id="307" r:id="rId6"/>
    <p:sldId id="273" r:id="rId7"/>
    <p:sldId id="288" r:id="rId8"/>
    <p:sldId id="285" r:id="rId9"/>
    <p:sldId id="310" r:id="rId10"/>
    <p:sldId id="305" r:id="rId11"/>
    <p:sldId id="312" r:id="rId12"/>
    <p:sldId id="293" r:id="rId13"/>
    <p:sldId id="292" r:id="rId14"/>
    <p:sldId id="295" r:id="rId15"/>
    <p:sldId id="299" r:id="rId16"/>
    <p:sldId id="287" r:id="rId17"/>
    <p:sldId id="289" r:id="rId18"/>
    <p:sldId id="291" r:id="rId19"/>
    <p:sldId id="308" r:id="rId20"/>
    <p:sldId id="302" r:id="rId21"/>
    <p:sldId id="313" r:id="rId22"/>
    <p:sldId id="306" r:id="rId23"/>
    <p:sldId id="304"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FF"/>
    <a:srgbClr val="3366FF"/>
    <a:srgbClr val="00CC00"/>
    <a:srgbClr val="00FF00"/>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4" autoAdjust="0"/>
    <p:restoredTop sz="93048" autoAdjust="0"/>
  </p:normalViewPr>
  <p:slideViewPr>
    <p:cSldViewPr snapToGrid="0">
      <p:cViewPr varScale="1">
        <p:scale>
          <a:sx n="71" d="100"/>
          <a:sy n="71" d="100"/>
        </p:scale>
        <p:origin x="44"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1A5FE12-0EF8-4AF4-8A90-E41FD999C350}" type="datetimeFigureOut">
              <a:rPr lang="en-US" smtClean="0"/>
              <a:t>5/20/2016</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5A0F713-BE93-438B-9939-1578DF01CD83}" type="slidenum">
              <a:rPr lang="en-US" smtClean="0"/>
              <a:t>‹#›</a:t>
            </a:fld>
            <a:endParaRPr lang="en-US" dirty="0"/>
          </a:p>
        </p:txBody>
      </p:sp>
    </p:spTree>
    <p:extLst>
      <p:ext uri="{BB962C8B-B14F-4D97-AF65-F5344CB8AC3E}">
        <p14:creationId xmlns:p14="http://schemas.microsoft.com/office/powerpoint/2010/main" val="3300202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1BD4573-58E7-4156-A133-2731F5F8D1A6}" type="datetimeFigureOut">
              <a:rPr lang="en-US" smtClean="0"/>
              <a:t>5/20/2016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B0CF2-7F87-4E02-A248-870047730F99}" type="slidenum">
              <a:rPr lang="en-US" smtClean="0"/>
              <a:t>‹#›</a:t>
            </a:fld>
            <a:endParaRPr lang="en-US"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dirty="0"/>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B0CF2-7F87-4E02-A248-870047730F99}" type="slidenum">
              <a:rPr lang="en-US" smtClean="0"/>
              <a:t>7</a:t>
            </a:fld>
            <a:endParaRPr lang="en-US" dirty="0"/>
          </a:p>
        </p:txBody>
      </p:sp>
    </p:spTree>
    <p:extLst>
      <p:ext uri="{BB962C8B-B14F-4D97-AF65-F5344CB8AC3E}">
        <p14:creationId xmlns:p14="http://schemas.microsoft.com/office/powerpoint/2010/main" val="180716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1A1D30-C0A0-4124-A783-34D9F15FA0FE}"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85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38327939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329780"/>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16425802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0233006"/>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146459-E3C3-4969-9224-5ED50B492D17}"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2809821044"/>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D5871-AB0F-4B3D-8861-97E78CB7B47E}"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90100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418406-4C3F-4F3E-80BD-A22568EA37EB}"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6699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28077-7188-48C5-8679-2287FAC952E9}"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4125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5/20/2016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573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F6BD99-6FFD-46C5-B5E2-43A34BDA2566}" type="datetime1">
              <a:rPr lang="en-US" smtClean="0"/>
              <a:t>5/20/2016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07196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22678E-214C-4CF8-97C7-95015FB02960}" type="datetime1">
              <a:rPr lang="en-US" smtClean="0"/>
              <a:t>5/20/2016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94906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5660E0-FA77-4473-A859-74127B089143}" type="datetime1">
              <a:rPr lang="en-US" smtClean="0"/>
              <a:t>5/20/2016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7160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5/20/2016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533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5/20/2016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0820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5" name="Date Placeholder 4"/>
          <p:cNvSpPr>
            <a:spLocks noGrp="1"/>
          </p:cNvSpPr>
          <p:nvPr>
            <p:ph type="dt" sz="half" idx="10"/>
          </p:nvPr>
        </p:nvSpPr>
        <p:spPr/>
        <p:txBody>
          <a:bodyPr/>
          <a:lstStyle/>
          <a:p>
            <a:fld id="{1359EFBB-CFA1-4AA8-9123-F0B52DBD84FE}" type="datetime1">
              <a:rPr lang="en-US" smtClean="0"/>
              <a:t>5/20/2016</a:t>
            </a:fld>
            <a:endParaRPr lang="en-US" dirty="0"/>
          </a:p>
        </p:txBody>
      </p:sp>
    </p:spTree>
    <p:extLst>
      <p:ext uri="{BB962C8B-B14F-4D97-AF65-F5344CB8AC3E}">
        <p14:creationId xmlns:p14="http://schemas.microsoft.com/office/powerpoint/2010/main" val="6806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146459-E3C3-4969-9224-5ED50B492D17}" type="datetime1">
              <a:rPr lang="en-US" smtClean="0"/>
              <a:t>5/20/2016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4287844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70330" y="2122357"/>
            <a:ext cx="10542494" cy="1069078"/>
          </a:xfrm>
        </p:spPr>
        <p:txBody>
          <a:bodyPr/>
          <a:lstStyle/>
          <a:p>
            <a:pPr algn="ctr"/>
            <a:r>
              <a:rPr lang="en-US" sz="4400" b="1" dirty="0" smtClean="0">
                <a:solidFill>
                  <a:srgbClr val="0000FF"/>
                </a:solidFill>
                <a:latin typeface="Arial" panose="020B0604020202020204" pitchFamily="34" charset="0"/>
                <a:cs typeface="Arial" panose="020B0604020202020204" pitchFamily="34" charset="0"/>
              </a:rPr>
              <a:t>EMPLOYMENT IN THE 21</a:t>
            </a:r>
            <a:r>
              <a:rPr lang="en-US" sz="4400" b="1" baseline="30000" dirty="0" smtClean="0">
                <a:solidFill>
                  <a:srgbClr val="0000FF"/>
                </a:solidFill>
                <a:latin typeface="Arial" panose="020B0604020202020204" pitchFamily="34" charset="0"/>
                <a:cs typeface="Arial" panose="020B0604020202020204" pitchFamily="34" charset="0"/>
              </a:rPr>
              <a:t>ST</a:t>
            </a:r>
            <a:r>
              <a:rPr lang="en-US" sz="4400" b="1" dirty="0">
                <a:solidFill>
                  <a:srgbClr val="0000FF"/>
                </a:solidFill>
                <a:latin typeface="Arial" panose="020B0604020202020204" pitchFamily="34" charset="0"/>
                <a:cs typeface="Arial" panose="020B0604020202020204" pitchFamily="34" charset="0"/>
              </a:rPr>
              <a:t> </a:t>
            </a:r>
            <a:r>
              <a:rPr lang="en-US" sz="4400" b="1" dirty="0" smtClean="0">
                <a:solidFill>
                  <a:srgbClr val="0000FF"/>
                </a:solidFill>
                <a:latin typeface="Arial" panose="020B0604020202020204" pitchFamily="34" charset="0"/>
                <a:cs typeface="Arial" panose="020B0604020202020204" pitchFamily="34" charset="0"/>
              </a:rPr>
              <a:t>CENTURY</a:t>
            </a:r>
            <a:endParaRPr lang="en-US" sz="4400" b="1" dirty="0">
              <a:solidFill>
                <a:srgbClr val="0000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50" y="201459"/>
            <a:ext cx="5251260" cy="1699060"/>
          </a:xfrm>
          <a:prstGeom prst="rect">
            <a:avLst/>
          </a:prstGeom>
        </p:spPr>
      </p:pic>
      <p:sp>
        <p:nvSpPr>
          <p:cNvPr id="5" name="Subtitle 4"/>
          <p:cNvSpPr>
            <a:spLocks noGrp="1"/>
          </p:cNvSpPr>
          <p:nvPr>
            <p:ph type="subTitle" idx="1"/>
          </p:nvPr>
        </p:nvSpPr>
        <p:spPr>
          <a:xfrm>
            <a:off x="734029" y="3278804"/>
            <a:ext cx="9161141" cy="2207595"/>
          </a:xfrm>
        </p:spPr>
        <p:txBody>
          <a:bodyPr>
            <a:normAutofit fontScale="25000" lnSpcReduction="20000"/>
          </a:bodyPr>
          <a:lstStyle/>
          <a:p>
            <a:pPr algn="ctr"/>
            <a:endParaRPr lang="en-US" sz="4000" b="1" dirty="0" smtClean="0">
              <a:solidFill>
                <a:srgbClr val="0000FF"/>
              </a:solidFill>
              <a:latin typeface="Edwardian Script ITC" panose="030303020407070D0804" pitchFamily="66" charset="0"/>
              <a:cs typeface="Arial" panose="020B0604020202020204" pitchFamily="34" charset="0"/>
            </a:endParaRPr>
          </a:p>
          <a:p>
            <a:pPr algn="ctr"/>
            <a:r>
              <a:rPr lang="en-US" sz="16000" b="1" dirty="0" smtClean="0">
                <a:solidFill>
                  <a:srgbClr val="0000FF"/>
                </a:solidFill>
                <a:latin typeface="Edwardian Script ITC" panose="030303020407070D0804" pitchFamily="66" charset="0"/>
                <a:cs typeface="Arial" panose="020B0604020202020204" pitchFamily="34" charset="0"/>
              </a:rPr>
              <a:t>Presented by </a:t>
            </a:r>
          </a:p>
          <a:p>
            <a:pPr algn="ctr"/>
            <a:endParaRPr lang="en-US" sz="4000" b="1" dirty="0" smtClean="0">
              <a:solidFill>
                <a:srgbClr val="0000FF"/>
              </a:solidFill>
              <a:latin typeface="Edwardian Script ITC" panose="030303020407070D0804" pitchFamily="66" charset="0"/>
              <a:cs typeface="Arial" panose="020B0604020202020204" pitchFamily="34" charset="0"/>
            </a:endParaRPr>
          </a:p>
          <a:p>
            <a:pPr algn="ctr"/>
            <a:r>
              <a:rPr lang="en-US" sz="14400" b="1" dirty="0" smtClean="0">
                <a:solidFill>
                  <a:srgbClr val="0000FF"/>
                </a:solidFill>
                <a:latin typeface="Arial" panose="020B0604020202020204" pitchFamily="34" charset="0"/>
                <a:cs typeface="Arial" panose="020B0604020202020204" pitchFamily="34" charset="0"/>
              </a:rPr>
              <a:t>JR Harding, Ed.D. &amp; Katrina Washington</a:t>
            </a: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22713" y="5741379"/>
            <a:ext cx="11247945"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Rick Scott							      Barbara Palmer</a:t>
            </a:r>
          </a:p>
          <a:p>
            <a:r>
              <a:rPr lang="en-US" sz="2400" b="1" dirty="0" smtClean="0">
                <a:solidFill>
                  <a:srgbClr val="0000FF"/>
                </a:solidFill>
                <a:latin typeface="Arial" panose="020B0604020202020204" pitchFamily="34" charset="0"/>
                <a:cs typeface="Arial" panose="020B0604020202020204" pitchFamily="34" charset="0"/>
              </a:rPr>
              <a:t>Governor</a:t>
            </a:r>
            <a:r>
              <a:rPr lang="en-US" sz="2400" dirty="0" smtClean="0">
                <a:solidFill>
                  <a:srgbClr val="0000FF"/>
                </a:solidFill>
                <a:latin typeface="Arial" panose="020B0604020202020204" pitchFamily="34" charset="0"/>
                <a:cs typeface="Arial" panose="020B0604020202020204" pitchFamily="34" charset="0"/>
              </a:rPr>
              <a:t>								  </a:t>
            </a:r>
            <a:r>
              <a:rPr lang="en-US" sz="2400" b="1" dirty="0" smtClean="0">
                <a:solidFill>
                  <a:srgbClr val="0000FF"/>
                </a:solidFill>
                <a:latin typeface="Arial" panose="020B0604020202020204" pitchFamily="34" charset="0"/>
                <a:cs typeface="Arial" panose="020B0604020202020204" pitchFamily="34" charset="0"/>
              </a:rPr>
              <a:t>Director</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images.clipartlogo.com/files/images/44/449797/business-silhouettes_f.jpg"/>
          <p:cNvPicPr/>
          <p:nvPr/>
        </p:nvPicPr>
        <p:blipFill rotWithShape="1">
          <a:blip r:embed="rId2">
            <a:extLst>
              <a:ext uri="{28A0092B-C50C-407E-A947-70E740481C1C}">
                <a14:useLocalDpi xmlns:a14="http://schemas.microsoft.com/office/drawing/2010/main" val="0"/>
              </a:ext>
            </a:extLst>
          </a:blip>
          <a:srcRect t="10992" r="58165" b="26293"/>
          <a:stretch/>
        </p:blipFill>
        <p:spPr bwMode="auto">
          <a:xfrm>
            <a:off x="9556376" y="1664946"/>
            <a:ext cx="2343174" cy="3119517"/>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1543242" y="71717"/>
            <a:ext cx="7866927" cy="1057835"/>
          </a:xfrm>
          <a:solidFill>
            <a:schemeClr val="accent1"/>
          </a:solidFill>
          <a:ln>
            <a:solidFill>
              <a:schemeClr val="tx1"/>
            </a:solidFill>
          </a:ln>
        </p:spPr>
        <p:txBody>
          <a:bodyPr>
            <a:normAutofit fontScale="90000"/>
          </a:bodyPr>
          <a:lstStyle/>
          <a:p>
            <a:pPr algn="ctr"/>
            <a:r>
              <a:rPr lang="en-US" dirty="0" smtClean="0">
                <a:solidFill>
                  <a:srgbClr val="0000FF"/>
                </a:solidFill>
                <a:latin typeface="Arial Black" panose="020B0A04020102020204" pitchFamily="34" charset="0"/>
              </a:rPr>
              <a:t>21</a:t>
            </a:r>
            <a:r>
              <a:rPr lang="en-US" baseline="30000" dirty="0" smtClean="0">
                <a:solidFill>
                  <a:srgbClr val="0000FF"/>
                </a:solidFill>
                <a:latin typeface="Arial Black" panose="020B0A04020102020204" pitchFamily="34" charset="0"/>
              </a:rPr>
              <a:t>st</a:t>
            </a:r>
            <a:r>
              <a:rPr lang="en-US" dirty="0" smtClean="0">
                <a:solidFill>
                  <a:srgbClr val="0000FF"/>
                </a:solidFill>
                <a:latin typeface="Arial Black" panose="020B0A04020102020204" pitchFamily="34" charset="0"/>
              </a:rPr>
              <a:t> Century Employers Are Hiring</a:t>
            </a:r>
            <a:br>
              <a:rPr lang="en-US" dirty="0" smtClean="0">
                <a:solidFill>
                  <a:srgbClr val="0000FF"/>
                </a:solidFill>
                <a:latin typeface="Arial Black" panose="020B0A04020102020204" pitchFamily="34" charset="0"/>
              </a:rPr>
            </a:br>
            <a:r>
              <a:rPr lang="en-US" dirty="0" smtClean="0">
                <a:solidFill>
                  <a:srgbClr val="0000FF"/>
                </a:solidFill>
                <a:latin typeface="Arial Black" panose="020B0A04020102020204" pitchFamily="34" charset="0"/>
              </a:rPr>
              <a:t>Are You Ready to Work?</a:t>
            </a:r>
            <a:br>
              <a:rPr lang="en-US" dirty="0" smtClean="0">
                <a:solidFill>
                  <a:srgbClr val="0000FF"/>
                </a:solidFill>
                <a:latin typeface="Arial Black" panose="020B0A04020102020204" pitchFamily="34" charset="0"/>
              </a:rPr>
            </a:br>
            <a:endParaRPr lang="en-US" dirty="0">
              <a:solidFill>
                <a:srgbClr val="0000FF"/>
              </a:solidFill>
              <a:latin typeface="Arial Black" panose="020B0A04020102020204" pitchFamily="34" charset="0"/>
            </a:endParaRPr>
          </a:p>
        </p:txBody>
      </p:sp>
      <p:sp>
        <p:nvSpPr>
          <p:cNvPr id="3" name="Text Placeholder 2"/>
          <p:cNvSpPr>
            <a:spLocks noGrp="1"/>
          </p:cNvSpPr>
          <p:nvPr>
            <p:ph type="body" idx="1"/>
          </p:nvPr>
        </p:nvSpPr>
        <p:spPr>
          <a:xfrm>
            <a:off x="1475706" y="1303348"/>
            <a:ext cx="3922137" cy="576262"/>
          </a:xfrm>
        </p:spPr>
        <p:txBody>
          <a:bodyPr/>
          <a:lstStyle/>
          <a:p>
            <a:r>
              <a:rPr lang="en-US" b="1" dirty="0" smtClean="0">
                <a:solidFill>
                  <a:srgbClr val="0000FF"/>
                </a:solidFill>
              </a:rPr>
              <a:t>    Employers Are Hiring</a:t>
            </a:r>
            <a:endParaRPr lang="en-US" b="1" dirty="0">
              <a:solidFill>
                <a:srgbClr val="0000FF"/>
              </a:solidFill>
            </a:endParaRPr>
          </a:p>
        </p:txBody>
      </p:sp>
      <p:sp>
        <p:nvSpPr>
          <p:cNvPr id="4" name="Content Placeholder 3"/>
          <p:cNvSpPr>
            <a:spLocks noGrp="1"/>
          </p:cNvSpPr>
          <p:nvPr>
            <p:ph sz="half" idx="2"/>
          </p:nvPr>
        </p:nvSpPr>
        <p:spPr>
          <a:xfrm>
            <a:off x="1699909" y="1941592"/>
            <a:ext cx="3768561" cy="3992193"/>
          </a:xfrm>
        </p:spPr>
        <p:txBody>
          <a:bodyPr/>
          <a:lstStyle/>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They are desperately in need of hard workers.</a:t>
            </a: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There is a shortage of qualified workers.</a:t>
            </a: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It’s time to visit diverse industries that we’ve never approached in the workforce, i.e., air </a:t>
            </a:r>
            <a:r>
              <a:rPr lang="en-US" dirty="0" smtClean="0">
                <a:solidFill>
                  <a:schemeClr val="tx1"/>
                </a:solidFill>
                <a:latin typeface="Arial" panose="020B0604020202020204" pitchFamily="34" charset="0"/>
                <a:cs typeface="Arial" panose="020B0604020202020204" pitchFamily="34" charset="0"/>
              </a:rPr>
              <a:t>conditioning, construction and related trades.</a:t>
            </a:r>
            <a:endParaRPr lang="en-US" dirty="0">
              <a:solidFill>
                <a:schemeClr val="tx1"/>
              </a:solidFill>
            </a:endParaRPr>
          </a:p>
        </p:txBody>
      </p:sp>
      <p:sp>
        <p:nvSpPr>
          <p:cNvPr id="5" name="Text Placeholder 4"/>
          <p:cNvSpPr>
            <a:spLocks noGrp="1"/>
          </p:cNvSpPr>
          <p:nvPr>
            <p:ph type="body" sz="quarter" idx="3"/>
          </p:nvPr>
        </p:nvSpPr>
        <p:spPr>
          <a:xfrm>
            <a:off x="5334000" y="1303348"/>
            <a:ext cx="3927601" cy="576262"/>
          </a:xfrm>
        </p:spPr>
        <p:txBody>
          <a:bodyPr/>
          <a:lstStyle/>
          <a:p>
            <a:r>
              <a:rPr lang="en-US" dirty="0" smtClean="0">
                <a:solidFill>
                  <a:srgbClr val="0000FF"/>
                </a:solidFill>
              </a:rPr>
              <a:t>   </a:t>
            </a:r>
            <a:r>
              <a:rPr lang="en-US" b="1" dirty="0" smtClean="0">
                <a:solidFill>
                  <a:srgbClr val="0000FF"/>
                </a:solidFill>
              </a:rPr>
              <a:t>Are You Ready to Work?</a:t>
            </a:r>
            <a:endParaRPr lang="en-US" b="1" dirty="0">
              <a:solidFill>
                <a:srgbClr val="0000FF"/>
              </a:solidFill>
            </a:endParaRPr>
          </a:p>
        </p:txBody>
      </p:sp>
      <p:sp>
        <p:nvSpPr>
          <p:cNvPr id="6" name="Content Placeholder 5"/>
          <p:cNvSpPr>
            <a:spLocks noGrp="1"/>
          </p:cNvSpPr>
          <p:nvPr>
            <p:ph sz="quarter" idx="4"/>
          </p:nvPr>
        </p:nvSpPr>
        <p:spPr>
          <a:xfrm>
            <a:off x="5397843" y="1941592"/>
            <a:ext cx="4158533" cy="3304117"/>
          </a:xfrm>
        </p:spPr>
        <p:txBody>
          <a:bodyPr>
            <a:noAutofit/>
          </a:bodyPr>
          <a:lstStyle/>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Do you have a resume and a cover letter?</a:t>
            </a: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Have you applied for jobs?</a:t>
            </a: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Have you practiced interviewing techniques.</a:t>
            </a: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Is there a special interviewing outfit</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Always dress </a:t>
            </a:r>
            <a:r>
              <a:rPr lang="en-US" dirty="0">
                <a:solidFill>
                  <a:schemeClr val="tx1"/>
                </a:solidFill>
                <a:latin typeface="Arial" panose="020B0604020202020204" pitchFamily="34" charset="0"/>
                <a:cs typeface="Arial" panose="020B0604020202020204" pitchFamily="34" charset="0"/>
              </a:rPr>
              <a:t>for success. </a:t>
            </a:r>
            <a:endParaRPr lang="en-US" dirty="0" smtClean="0">
              <a:solidFill>
                <a:schemeClr val="tx1"/>
              </a:solidFill>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Are you networking in your community? </a:t>
            </a:r>
            <a:endParaRPr lang="en-US" dirty="0">
              <a:solidFill>
                <a:schemeClr val="tx1"/>
              </a:solidFill>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Identify companies that are hiring by attending local Job Fairs.</a:t>
            </a:r>
            <a:endParaRPr lang="en-US"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2" y="-71717"/>
            <a:ext cx="1699910" cy="6858000"/>
          </a:xfrm>
          <a:prstGeom prst="rect">
            <a:avLst/>
          </a:prstGeom>
        </p:spPr>
      </p:pic>
    </p:spTree>
    <p:extLst>
      <p:ext uri="{BB962C8B-B14F-4D97-AF65-F5344CB8AC3E}">
        <p14:creationId xmlns:p14="http://schemas.microsoft.com/office/powerpoint/2010/main" val="19263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5899" y="281896"/>
            <a:ext cx="6660682" cy="581641"/>
          </a:xfrm>
          <a:solidFill>
            <a:schemeClr val="accent1">
              <a:lumMod val="40000"/>
              <a:lumOff val="60000"/>
            </a:schemeClr>
          </a:solidFill>
          <a:ln>
            <a:solidFill>
              <a:schemeClr val="tx1"/>
            </a:solidFill>
          </a:ln>
        </p:spPr>
        <p:txBody>
          <a:bodyPr>
            <a:normAutofit/>
          </a:bodyPr>
          <a:lstStyle/>
          <a:p>
            <a:pPr algn="ctr"/>
            <a:r>
              <a:rPr lang="en-US" sz="3200" b="1" dirty="0" smtClean="0">
                <a:solidFill>
                  <a:srgbClr val="0000FF"/>
                </a:solidFill>
                <a:latin typeface="Arial" panose="020B0604020202020204" pitchFamily="34" charset="0"/>
                <a:cs typeface="Arial" panose="020B0604020202020204" pitchFamily="34" charset="0"/>
              </a:rPr>
              <a:t>Building Successful Partnerships</a:t>
            </a:r>
            <a:endParaRPr lang="en-US" sz="3200" b="1" dirty="0">
              <a:solidFill>
                <a:srgbClr val="0000FF"/>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144856" y="1093694"/>
            <a:ext cx="5553815" cy="5675229"/>
          </a:xfrm>
        </p:spPr>
        <p:txBody>
          <a:bodyPr>
            <a:normAutofit/>
          </a:bodyPr>
          <a:lstStyle/>
          <a:p>
            <a:pPr>
              <a:buClrTx/>
              <a:buFont typeface="Courier New" panose="02070309020205020404" pitchFamily="49" charset="0"/>
              <a:buChar char="o"/>
            </a:pPr>
            <a:r>
              <a:rPr lang="en-US" sz="2400" dirty="0" smtClean="0">
                <a:solidFill>
                  <a:schemeClr val="tx1"/>
                </a:solidFill>
              </a:rPr>
              <a:t>Implement Student mock Interview Workshops</a:t>
            </a:r>
          </a:p>
          <a:p>
            <a:pPr>
              <a:buClrTx/>
              <a:buFont typeface="Courier New" panose="02070309020205020404" pitchFamily="49" charset="0"/>
              <a:buChar char="o"/>
            </a:pPr>
            <a:r>
              <a:rPr lang="en-US" sz="2400" dirty="0" smtClean="0">
                <a:solidFill>
                  <a:schemeClr val="tx1"/>
                </a:solidFill>
              </a:rPr>
              <a:t>Help students attain competitive employment with an income of minimum wage or higher while attending school</a:t>
            </a:r>
          </a:p>
          <a:p>
            <a:pPr>
              <a:buClrTx/>
              <a:buFont typeface="Courier New" panose="02070309020205020404" pitchFamily="49" charset="0"/>
              <a:buChar char="o"/>
            </a:pPr>
            <a:r>
              <a:rPr lang="en-US" sz="2400" dirty="0" smtClean="0">
                <a:solidFill>
                  <a:schemeClr val="tx1"/>
                </a:solidFill>
              </a:rPr>
              <a:t>Ensure students on the APD Waiting List are connected with a job coach prior to transitioning from high school</a:t>
            </a:r>
          </a:p>
          <a:p>
            <a:pPr>
              <a:buClrTx/>
              <a:buFont typeface="Courier New" panose="02070309020205020404" pitchFamily="49" charset="0"/>
              <a:buChar char="o"/>
            </a:pPr>
            <a:r>
              <a:rPr lang="en-US" sz="2400" dirty="0" smtClean="0">
                <a:solidFill>
                  <a:schemeClr val="tx1"/>
                </a:solidFill>
              </a:rPr>
              <a:t>Connect schools with employers</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8000"/>
                    </a14:imgEffect>
                    <a14:imgEffect>
                      <a14:brightnessContrast bright="21000" contrast="22000"/>
                    </a14:imgEffect>
                  </a14:imgLayer>
                </a14:imgProps>
              </a:ext>
              <a:ext uri="{28A0092B-C50C-407E-A947-70E740481C1C}">
                <a14:useLocalDpi xmlns:a14="http://schemas.microsoft.com/office/drawing/2010/main" val="0"/>
              </a:ext>
            </a:extLst>
          </a:blip>
          <a:srcRect l="63" t="24177" r="-1" b="31111"/>
          <a:stretch/>
        </p:blipFill>
        <p:spPr>
          <a:xfrm>
            <a:off x="5573285" y="1227220"/>
            <a:ext cx="3926592" cy="3835667"/>
          </a:xfrm>
          <a:prstGeom prst="rect">
            <a:avLst/>
          </a:prstGeom>
          <a:ln>
            <a:gradFill>
              <a:gsLst>
                <a:gs pos="1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0"/>
          </a:effectLst>
        </p:spPr>
      </p:pic>
    </p:spTree>
    <p:extLst>
      <p:ext uri="{BB962C8B-B14F-4D97-AF65-F5344CB8AC3E}">
        <p14:creationId xmlns:p14="http://schemas.microsoft.com/office/powerpoint/2010/main" val="14317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855" y="271603"/>
            <a:ext cx="9669101" cy="1765427"/>
          </a:xfrm>
        </p:spPr>
        <p:txBody>
          <a:bodyPr>
            <a:normAutofit/>
          </a:bodyPr>
          <a:lstStyle/>
          <a:p>
            <a:pPr algn="ctr"/>
            <a:r>
              <a:rPr lang="en-US" sz="4400" b="1" dirty="0" smtClean="0">
                <a:solidFill>
                  <a:srgbClr val="0000FF"/>
                </a:solidFill>
                <a:latin typeface="Arial" panose="020B0604020202020204" pitchFamily="34" charset="0"/>
                <a:cs typeface="Arial" panose="020B0604020202020204" pitchFamily="34" charset="0"/>
              </a:rPr>
              <a:t>Statewide </a:t>
            </a:r>
            <a:r>
              <a:rPr lang="en-US" sz="4400" b="1" dirty="0" smtClean="0">
                <a:solidFill>
                  <a:srgbClr val="0000FF"/>
                </a:solidFill>
                <a:latin typeface="Arial" panose="020B0604020202020204" pitchFamily="34" charset="0"/>
                <a:cs typeface="Arial" panose="020B0604020202020204" pitchFamily="34" charset="0"/>
              </a:rPr>
              <a:t>School Partnerships</a:t>
            </a:r>
            <a:endParaRPr lang="en-US" sz="4400" b="1" dirty="0">
              <a:solidFill>
                <a:srgbClr val="0000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352" y="4044180"/>
            <a:ext cx="2691996" cy="922610"/>
          </a:xfrm>
          <a:prstGeom prst="rect">
            <a:avLst/>
          </a:prstGeom>
        </p:spPr>
      </p:pic>
      <p:sp>
        <p:nvSpPr>
          <p:cNvPr id="2" name="Content Placeholder 1"/>
          <p:cNvSpPr>
            <a:spLocks noGrp="1"/>
          </p:cNvSpPr>
          <p:nvPr>
            <p:ph idx="1"/>
          </p:nvPr>
        </p:nvSpPr>
        <p:spPr>
          <a:xfrm>
            <a:off x="144855" y="1430447"/>
            <a:ext cx="5902861" cy="4934139"/>
          </a:xfrm>
        </p:spPr>
        <p:txBody>
          <a:bodyPr>
            <a:normAutofit/>
          </a:bodyPr>
          <a:lstStyle/>
          <a:p>
            <a:pPr>
              <a:buClrTx/>
              <a:buFont typeface="Courier New" panose="02070309020205020404" pitchFamily="49" charset="0"/>
              <a:buChar char="o"/>
            </a:pPr>
            <a:r>
              <a:rPr lang="en-US" sz="2400" dirty="0" smtClean="0">
                <a:solidFill>
                  <a:schemeClr val="tx1"/>
                </a:solidFill>
              </a:rPr>
              <a:t>APD is working with schools statewide to identify ESE students that are on the APD Waiting List between the ages of 18 to 22.</a:t>
            </a:r>
          </a:p>
          <a:p>
            <a:pPr>
              <a:buClrTx/>
              <a:buFont typeface="Courier New" panose="02070309020205020404" pitchFamily="49" charset="0"/>
              <a:buChar char="o"/>
            </a:pPr>
            <a:r>
              <a:rPr lang="en-US" sz="2400" dirty="0" smtClean="0">
                <a:solidFill>
                  <a:schemeClr val="tx1"/>
                </a:solidFill>
              </a:rPr>
              <a:t>Schools will need to have parents complete a consent to release form prior to releasing information to APD.</a:t>
            </a:r>
          </a:p>
          <a:p>
            <a:pPr>
              <a:buClrTx/>
              <a:buFont typeface="Courier New" panose="02070309020205020404" pitchFamily="49" charset="0"/>
              <a:buChar char="o"/>
            </a:pPr>
            <a:r>
              <a:rPr lang="en-US" sz="2400" dirty="0" smtClean="0">
                <a:solidFill>
                  <a:schemeClr val="tx1"/>
                </a:solidFill>
              </a:rPr>
              <a:t>Students (18 and older) will be able to receive supported employment services while attending school.</a:t>
            </a:r>
          </a:p>
          <a:p>
            <a:pPr>
              <a:buClrTx/>
              <a:buFont typeface="Courier New" panose="02070309020205020404" pitchFamily="49" charset="0"/>
              <a:buChar char="o"/>
            </a:pPr>
            <a:r>
              <a:rPr lang="en-US" sz="2400" dirty="0" smtClean="0">
                <a:solidFill>
                  <a:schemeClr val="tx1"/>
                </a:solidFill>
              </a:rPr>
              <a:t>APD isn’t able to successfully serve students without your assistance</a:t>
            </a:r>
          </a:p>
        </p:txBody>
      </p:sp>
      <p:pic>
        <p:nvPicPr>
          <p:cNvPr id="4" name="Picture 3"/>
          <p:cNvPicPr/>
          <p:nvPr/>
        </p:nvPicPr>
        <p:blipFill>
          <a:blip r:embed="rId3" cstate="print">
            <a:extLst>
              <a:ext uri="{28A0092B-C50C-407E-A947-70E740481C1C}">
                <a14:useLocalDpi xmlns:a14="http://schemas.microsoft.com/office/drawing/2010/main" val="0"/>
              </a:ext>
            </a:extLst>
          </a:blip>
          <a:srcRect l="9862" r="3564"/>
          <a:stretch>
            <a:fillRect/>
          </a:stretch>
        </p:blipFill>
        <p:spPr bwMode="auto">
          <a:xfrm>
            <a:off x="5223849" y="828391"/>
            <a:ext cx="5839486" cy="5101629"/>
          </a:xfrm>
          <a:prstGeom prst="rect">
            <a:avLst/>
          </a:prstGeom>
          <a:noFill/>
          <a:ln>
            <a:noFill/>
          </a:ln>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614" y="2783941"/>
            <a:ext cx="2833734" cy="102400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925" y="5325265"/>
            <a:ext cx="1326850" cy="1209510"/>
          </a:xfrm>
          <a:prstGeom prst="rect">
            <a:avLst/>
          </a:prstGeom>
        </p:spPr>
      </p:pic>
    </p:spTree>
    <p:extLst>
      <p:ext uri="{BB962C8B-B14F-4D97-AF65-F5344CB8AC3E}">
        <p14:creationId xmlns:p14="http://schemas.microsoft.com/office/powerpoint/2010/main" val="409480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855" y="325391"/>
            <a:ext cx="9366698" cy="1765427"/>
          </a:xfrm>
        </p:spPr>
        <p:txBody>
          <a:bodyPr>
            <a:normAutofit/>
          </a:bodyPr>
          <a:lstStyle/>
          <a:p>
            <a:pPr algn="ctr"/>
            <a:r>
              <a:rPr lang="en-US" b="1" dirty="0" smtClean="0">
                <a:solidFill>
                  <a:srgbClr val="0000FF"/>
                </a:solidFill>
                <a:latin typeface="Arial Black" panose="020B0A04020102020204" pitchFamily="34" charset="0"/>
                <a:cs typeface="Arial" panose="020B0604020202020204" pitchFamily="34" charset="0"/>
              </a:rPr>
              <a:t>Employment Enhancement Project</a:t>
            </a:r>
            <a:br>
              <a:rPr lang="en-US" b="1" dirty="0" smtClean="0">
                <a:solidFill>
                  <a:srgbClr val="0000FF"/>
                </a:solidFill>
                <a:latin typeface="Arial Black" panose="020B0A04020102020204" pitchFamily="34" charset="0"/>
                <a:cs typeface="Arial" panose="020B0604020202020204" pitchFamily="34" charset="0"/>
              </a:rPr>
            </a:br>
            <a:r>
              <a:rPr lang="en-US" b="1" dirty="0" smtClean="0">
                <a:solidFill>
                  <a:srgbClr val="0000FF"/>
                </a:solidFill>
                <a:latin typeface="Arial Black" panose="020B0A04020102020204" pitchFamily="34" charset="0"/>
                <a:cs typeface="Arial" panose="020B0604020202020204" pitchFamily="34" charset="0"/>
              </a:rPr>
              <a:t>EEP</a:t>
            </a:r>
            <a:endParaRPr lang="en-US" b="1" dirty="0">
              <a:solidFill>
                <a:srgbClr val="0000FF"/>
              </a:solidFill>
              <a:latin typeface="Arial Black" panose="020B0A04020102020204" pitchFamily="34" charset="0"/>
              <a:cs typeface="Arial" panose="020B0604020202020204" pitchFamily="34" charset="0"/>
            </a:endParaRPr>
          </a:p>
        </p:txBody>
      </p:sp>
      <p:pic>
        <p:nvPicPr>
          <p:cNvPr id="6" name="Content Placeholder 7"/>
          <p:cNvPicPr>
            <a:picLocks noChangeAspect="1"/>
          </p:cNvPicPr>
          <p:nvPr/>
        </p:nvPicPr>
        <p:blipFill rotWithShape="1">
          <a:blip r:embed="rId2">
            <a:extLst>
              <a:ext uri="{28A0092B-C50C-407E-A947-70E740481C1C}">
                <a14:useLocalDpi xmlns:a14="http://schemas.microsoft.com/office/drawing/2010/main" val="0"/>
              </a:ext>
            </a:extLst>
          </a:blip>
          <a:srcRect r="45971" b="22557"/>
          <a:stretch/>
        </p:blipFill>
        <p:spPr>
          <a:xfrm>
            <a:off x="7404847" y="3047490"/>
            <a:ext cx="2169459" cy="2179443"/>
          </a:xfrm>
          <a:prstGeom prst="rect">
            <a:avLst/>
          </a:prstGeom>
        </p:spPr>
      </p:pic>
      <p:sp>
        <p:nvSpPr>
          <p:cNvPr id="2" name="Content Placeholder 1"/>
          <p:cNvSpPr>
            <a:spLocks noGrp="1"/>
          </p:cNvSpPr>
          <p:nvPr>
            <p:ph idx="1"/>
          </p:nvPr>
        </p:nvSpPr>
        <p:spPr>
          <a:xfrm>
            <a:off x="350683" y="1479177"/>
            <a:ext cx="8542305" cy="5316070"/>
          </a:xfrm>
        </p:spPr>
        <p:txBody>
          <a:bodyPr>
            <a:normAutofit/>
          </a:bodyPr>
          <a:lstStyle/>
          <a:p>
            <a:pPr marL="0" indent="0">
              <a:buNone/>
            </a:pPr>
            <a:endParaRPr lang="en-US" sz="2000" dirty="0" smtClean="0">
              <a:solidFill>
                <a:schemeClr val="tx1"/>
              </a:solidFill>
              <a:latin typeface="Arial" panose="020B0604020202020204" pitchFamily="34" charset="0"/>
              <a:cs typeface="Arial" panose="020B0604020202020204" pitchFamily="34" charset="0"/>
            </a:endParaRPr>
          </a:p>
          <a:p>
            <a:pPr marL="0" indent="0">
              <a:buNone/>
            </a:pPr>
            <a:r>
              <a:rPr lang="en-US" sz="2000" dirty="0" smtClean="0">
                <a:solidFill>
                  <a:schemeClr val="tx1"/>
                </a:solidFill>
                <a:latin typeface="Arial" panose="020B0604020202020204" pitchFamily="34" charset="0"/>
                <a:cs typeface="Arial" panose="020B0604020202020204" pitchFamily="34" charset="0"/>
              </a:rPr>
              <a:t>Florida Governor Rick Scott and Florida Legislators have appropriated </a:t>
            </a:r>
            <a:r>
              <a:rPr lang="en-US" sz="2000" b="1" dirty="0" smtClean="0">
                <a:solidFill>
                  <a:schemeClr val="tx1"/>
                </a:solidFill>
                <a:latin typeface="Arial" panose="020B0604020202020204" pitchFamily="34" charset="0"/>
                <a:cs typeface="Arial" panose="020B0604020202020204" pitchFamily="34" charset="0"/>
              </a:rPr>
              <a:t>$1,000,000 </a:t>
            </a:r>
            <a:r>
              <a:rPr lang="en-US" sz="2000" dirty="0" smtClean="0">
                <a:solidFill>
                  <a:schemeClr val="tx1"/>
                </a:solidFill>
                <a:latin typeface="Arial" panose="020B0604020202020204" pitchFamily="34" charset="0"/>
                <a:cs typeface="Arial" panose="020B0604020202020204" pitchFamily="34" charset="0"/>
              </a:rPr>
              <a:t>to APD for the Fiscal Year(FY) 2015/16 to help APD clients on the Waiting List find and maintain </a:t>
            </a:r>
            <a:r>
              <a:rPr lang="en-US" sz="2000" b="1" dirty="0" smtClean="0">
                <a:solidFill>
                  <a:schemeClr val="tx1"/>
                </a:solidFill>
                <a:latin typeface="Arial" panose="020B0604020202020204" pitchFamily="34" charset="0"/>
                <a:cs typeface="Arial" panose="020B0604020202020204" pitchFamily="34" charset="0"/>
              </a:rPr>
              <a:t>employment and/or internships.  </a:t>
            </a:r>
            <a:r>
              <a:rPr lang="en-US" sz="2000" dirty="0" smtClean="0">
                <a:solidFill>
                  <a:schemeClr val="tx1"/>
                </a:solidFill>
                <a:latin typeface="Arial" panose="020B0604020202020204" pitchFamily="34" charset="0"/>
                <a:cs typeface="Arial" panose="020B0604020202020204" pitchFamily="34" charset="0"/>
              </a:rPr>
              <a:t>APD was appropriated $500,000 for fiscal year 2016 / 2017.</a:t>
            </a:r>
            <a:endParaRPr lang="en-US" sz="2000" b="1" dirty="0" smtClean="0">
              <a:solidFill>
                <a:schemeClr val="tx1"/>
              </a:solidFill>
              <a:latin typeface="Arial" panose="020B0604020202020204" pitchFamily="34" charset="0"/>
              <a:cs typeface="Arial" panose="020B0604020202020204" pitchFamily="34" charset="0"/>
            </a:endParaRPr>
          </a:p>
          <a:p>
            <a:pPr marL="0" indent="0">
              <a:buNone/>
            </a:pPr>
            <a:endParaRPr lang="en-US" sz="2000" dirty="0" smtClean="0">
              <a:solidFill>
                <a:schemeClr val="tx1"/>
              </a:solidFill>
              <a:latin typeface="Arial" panose="020B0604020202020204" pitchFamily="34" charset="0"/>
              <a:cs typeface="Arial" panose="020B0604020202020204" pitchFamily="34" charset="0"/>
            </a:endParaRPr>
          </a:p>
          <a:p>
            <a:pPr marL="0" indent="0">
              <a:buNone/>
            </a:pPr>
            <a:endParaRPr lang="en-US" sz="2000" dirty="0" smtClean="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US" sz="2000" dirty="0" smtClean="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r>
              <a:rPr lang="en-US" sz="2000" b="1" dirty="0" smtClean="0">
                <a:solidFill>
                  <a:srgbClr val="0000FF"/>
                </a:solidFill>
              </a:rPr>
              <a:t>Success Rate:  </a:t>
            </a:r>
            <a:r>
              <a:rPr lang="en-US" sz="2000" dirty="0" smtClean="0">
                <a:solidFill>
                  <a:srgbClr val="0000FF"/>
                </a:solidFill>
              </a:rPr>
              <a:t>We have 402 positive employment placements and internships.</a:t>
            </a:r>
            <a:endParaRPr lang="en-US" sz="2000" dirty="0">
              <a:solidFill>
                <a:srgbClr val="0000FF"/>
              </a:solidFill>
            </a:endParaRPr>
          </a:p>
        </p:txBody>
      </p:sp>
      <p:sp>
        <p:nvSpPr>
          <p:cNvPr id="8" name="Content Placeholder 1"/>
          <p:cNvSpPr txBox="1">
            <a:spLocks/>
          </p:cNvSpPr>
          <p:nvPr/>
        </p:nvSpPr>
        <p:spPr>
          <a:xfrm>
            <a:off x="350684" y="3379695"/>
            <a:ext cx="5423026" cy="22425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2000" b="1" dirty="0" smtClean="0">
              <a:solidFill>
                <a:schemeClr val="tx1"/>
              </a:solidFill>
              <a:latin typeface="Arial" panose="020B0604020202020204" pitchFamily="34" charset="0"/>
              <a:cs typeface="Arial" panose="020B0604020202020204" pitchFamily="34" charset="0"/>
            </a:endParaRPr>
          </a:p>
          <a:p>
            <a:pPr marL="0" indent="0">
              <a:buNone/>
            </a:pPr>
            <a:r>
              <a:rPr lang="en-US" sz="2000" b="1" dirty="0" smtClean="0">
                <a:solidFill>
                  <a:schemeClr val="tx1"/>
                </a:solidFill>
                <a:latin typeface="Arial" panose="020B0604020202020204" pitchFamily="34" charset="0"/>
                <a:cs typeface="Arial" panose="020B0604020202020204" pitchFamily="34" charset="0"/>
              </a:rPr>
              <a:t>Job Seekers must be:</a:t>
            </a:r>
          </a:p>
          <a:p>
            <a:pPr>
              <a:buClrTx/>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At least 18 years old</a:t>
            </a:r>
          </a:p>
          <a:p>
            <a:pPr>
              <a:buClrTx/>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On the APD Waiting List</a:t>
            </a:r>
          </a:p>
          <a:p>
            <a:pPr>
              <a:buClrTx/>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Interested in having a Job</a:t>
            </a:r>
          </a:p>
        </p:txBody>
      </p:sp>
    </p:spTree>
    <p:extLst>
      <p:ext uri="{BB962C8B-B14F-4D97-AF65-F5344CB8AC3E}">
        <p14:creationId xmlns:p14="http://schemas.microsoft.com/office/powerpoint/2010/main" val="27166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644" y="271603"/>
            <a:ext cx="8608474" cy="848985"/>
          </a:xfrm>
        </p:spPr>
        <p:txBody>
          <a:bodyPr>
            <a:normAutofit/>
          </a:bodyPr>
          <a:lstStyle/>
          <a:p>
            <a:pPr algn="ctr"/>
            <a:r>
              <a:rPr lang="en-US" b="1" dirty="0" smtClean="0">
                <a:solidFill>
                  <a:srgbClr val="0000FF"/>
                </a:solidFill>
                <a:latin typeface="Arial" panose="020B0604020202020204" pitchFamily="34" charset="0"/>
                <a:cs typeface="Arial" panose="020B0604020202020204" pitchFamily="34" charset="0"/>
              </a:rPr>
              <a:t>Employment Enhancement Project</a:t>
            </a:r>
            <a:endParaRPr lang="en-US" b="1" dirty="0">
              <a:solidFill>
                <a:srgbClr val="0000FF"/>
              </a:solidFill>
              <a:latin typeface="Arial" panose="020B0604020202020204" pitchFamily="34" charset="0"/>
              <a:cs typeface="Arial" panose="020B0604020202020204" pitchFamily="34" charset="0"/>
            </a:endParaRPr>
          </a:p>
        </p:txBody>
      </p:sp>
      <p:sp>
        <p:nvSpPr>
          <p:cNvPr id="7" name="Content Placeholder 1"/>
          <p:cNvSpPr txBox="1">
            <a:spLocks/>
          </p:cNvSpPr>
          <p:nvPr/>
        </p:nvSpPr>
        <p:spPr>
          <a:xfrm>
            <a:off x="275644" y="1057835"/>
            <a:ext cx="9411563" cy="58001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Tx/>
              <a:buFont typeface="Courier New" panose="02070309020205020404" pitchFamily="49" charset="0"/>
              <a:buChar char="o"/>
            </a:pPr>
            <a:r>
              <a:rPr lang="en-US" sz="2400" dirty="0" smtClean="0">
                <a:solidFill>
                  <a:schemeClr val="tx1"/>
                </a:solidFill>
                <a:latin typeface="Arial" panose="020B0604020202020204" pitchFamily="34" charset="0"/>
                <a:cs typeface="Arial" panose="020B0604020202020204" pitchFamily="34" charset="0"/>
              </a:rPr>
              <a:t>Highest priority will be for </a:t>
            </a:r>
            <a:r>
              <a:rPr lang="en-US" sz="2400" dirty="0" smtClean="0">
                <a:solidFill>
                  <a:schemeClr val="tx1"/>
                </a:solidFill>
                <a:latin typeface="Arial" panose="020B0604020202020204" pitchFamily="34" charset="0"/>
                <a:cs typeface="Arial" panose="020B0604020202020204" pitchFamily="34" charset="0"/>
              </a:rPr>
              <a:t>students transitioning from high school </a:t>
            </a:r>
            <a:r>
              <a:rPr lang="en-US" sz="2400" dirty="0" smtClean="0">
                <a:solidFill>
                  <a:schemeClr val="tx1"/>
                </a:solidFill>
                <a:latin typeface="Arial" panose="020B0604020202020204" pitchFamily="34" charset="0"/>
                <a:cs typeface="Arial" panose="020B0604020202020204" pitchFamily="34" charset="0"/>
              </a:rPr>
              <a:t>to begin working in competitive </a:t>
            </a:r>
            <a:r>
              <a:rPr lang="en-US" sz="2400" dirty="0" smtClean="0">
                <a:solidFill>
                  <a:schemeClr val="tx1"/>
                </a:solidFill>
                <a:latin typeface="Arial" panose="020B0604020202020204" pitchFamily="34" charset="0"/>
                <a:cs typeface="Arial" panose="020B0604020202020204" pitchFamily="34" charset="0"/>
              </a:rPr>
              <a:t>employment. </a:t>
            </a:r>
            <a:endParaRPr lang="en-US" sz="2400" dirty="0" smtClean="0">
              <a:solidFill>
                <a:schemeClr val="tx1"/>
              </a:solidFill>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en-US" sz="2400" dirty="0" smtClean="0">
                <a:solidFill>
                  <a:schemeClr val="tx1"/>
                </a:solidFill>
                <a:latin typeface="Arial" panose="020B0604020202020204" pitchFamily="34" charset="0"/>
                <a:cs typeface="Arial" panose="020B0604020202020204" pitchFamily="34" charset="0"/>
              </a:rPr>
              <a:t>Employment Enhancement Project (EEP) funds are non-recurring, with optimistic projections for additional funds for future fiscal years.</a:t>
            </a:r>
          </a:p>
          <a:p>
            <a:pPr>
              <a:buClrTx/>
              <a:buFont typeface="Courier New" panose="02070309020205020404" pitchFamily="49" charset="0"/>
              <a:buChar char="o"/>
            </a:pPr>
            <a:r>
              <a:rPr lang="en-US" sz="2400" dirty="0" smtClean="0">
                <a:solidFill>
                  <a:schemeClr val="tx1"/>
                </a:solidFill>
                <a:latin typeface="Arial" panose="020B0604020202020204" pitchFamily="34" charset="0"/>
                <a:cs typeface="Arial" panose="020B0604020202020204" pitchFamily="34" charset="0"/>
              </a:rPr>
              <a:t>Services will be provided by APD Supported Employment </a:t>
            </a:r>
            <a:r>
              <a:rPr lang="en-US" sz="2400" dirty="0" smtClean="0">
                <a:solidFill>
                  <a:schemeClr val="tx1"/>
                </a:solidFill>
                <a:latin typeface="Arial" panose="020B0604020202020204" pitchFamily="34" charset="0"/>
                <a:cs typeface="Arial" panose="020B0604020202020204" pitchFamily="34" charset="0"/>
              </a:rPr>
              <a:t>Providers.</a:t>
            </a:r>
          </a:p>
          <a:p>
            <a:pPr marL="0" indent="0">
              <a:buClrTx/>
              <a:buNone/>
            </a:pPr>
            <a:r>
              <a:rPr lang="en-US" sz="2400" b="1" dirty="0" smtClean="0">
                <a:solidFill>
                  <a:schemeClr val="tx1"/>
                </a:solidFill>
              </a:rPr>
              <a:t>     </a:t>
            </a:r>
            <a:r>
              <a:rPr lang="en-US" sz="2800" b="1" dirty="0" smtClean="0">
                <a:solidFill>
                  <a:schemeClr val="tx1"/>
                </a:solidFill>
              </a:rPr>
              <a:t>Services </a:t>
            </a:r>
            <a:r>
              <a:rPr lang="en-US" sz="2800" b="1" dirty="0" smtClean="0">
                <a:solidFill>
                  <a:schemeClr val="tx1"/>
                </a:solidFill>
              </a:rPr>
              <a:t>to be funded include:</a:t>
            </a:r>
          </a:p>
          <a:p>
            <a:pPr lvl="1">
              <a:buClrTx/>
              <a:buFont typeface="Courier New" panose="02070309020205020404" pitchFamily="49" charset="0"/>
              <a:buChar char="o"/>
            </a:pPr>
            <a:r>
              <a:rPr lang="en-US" sz="2200" dirty="0" smtClean="0">
                <a:solidFill>
                  <a:schemeClr val="tx1"/>
                </a:solidFill>
              </a:rPr>
              <a:t>    Supported Employment Coaching</a:t>
            </a:r>
          </a:p>
          <a:p>
            <a:pPr lvl="1">
              <a:buClrTx/>
              <a:buFont typeface="Courier New" panose="02070309020205020404" pitchFamily="49" charset="0"/>
              <a:buChar char="o"/>
            </a:pPr>
            <a:r>
              <a:rPr lang="en-US" sz="2200" dirty="0">
                <a:solidFill>
                  <a:schemeClr val="tx1"/>
                </a:solidFill>
              </a:rPr>
              <a:t> </a:t>
            </a:r>
            <a:r>
              <a:rPr lang="en-US" sz="2200" dirty="0" smtClean="0">
                <a:solidFill>
                  <a:schemeClr val="tx1"/>
                </a:solidFill>
              </a:rPr>
              <a:t>   Follow- Along Services</a:t>
            </a:r>
          </a:p>
          <a:p>
            <a:pPr lvl="1">
              <a:buClrTx/>
              <a:buFont typeface="Courier New" panose="02070309020205020404" pitchFamily="49" charset="0"/>
              <a:buChar char="o"/>
            </a:pPr>
            <a:r>
              <a:rPr lang="en-US" sz="2200" dirty="0">
                <a:solidFill>
                  <a:schemeClr val="tx1"/>
                </a:solidFill>
              </a:rPr>
              <a:t> </a:t>
            </a:r>
            <a:r>
              <a:rPr lang="en-US" sz="2200" dirty="0" smtClean="0">
                <a:solidFill>
                  <a:schemeClr val="tx1"/>
                </a:solidFill>
              </a:rPr>
              <a:t>   Paid Internships</a:t>
            </a:r>
          </a:p>
          <a:p>
            <a:pPr lvl="1">
              <a:buClrTx/>
              <a:buFont typeface="Courier New" panose="02070309020205020404" pitchFamily="49" charset="0"/>
              <a:buChar char="o"/>
            </a:pPr>
            <a:r>
              <a:rPr lang="en-US" sz="2200" dirty="0" smtClean="0">
                <a:solidFill>
                  <a:schemeClr val="tx1"/>
                </a:solidFill>
              </a:rPr>
              <a:t>    Transportation</a:t>
            </a:r>
          </a:p>
          <a:p>
            <a:pPr marL="0" indent="0">
              <a:buNone/>
            </a:pPr>
            <a:endParaRPr lang="en-US" sz="2400" dirty="0" smtClean="0">
              <a:solidFill>
                <a:schemeClr val="tx1"/>
              </a:solidFill>
            </a:endParaRPr>
          </a:p>
          <a:p>
            <a:endParaRPr lang="en-US" sz="2400" dirty="0" smtClean="0">
              <a:solidFill>
                <a:schemeClr val="tx1"/>
              </a:solidFill>
            </a:endParaRPr>
          </a:p>
        </p:txBody>
      </p:sp>
      <p:sp>
        <p:nvSpPr>
          <p:cNvPr id="5" name="Cloud Callout 4"/>
          <p:cNvSpPr/>
          <p:nvPr/>
        </p:nvSpPr>
        <p:spPr>
          <a:xfrm>
            <a:off x="5868243" y="3957917"/>
            <a:ext cx="3797395" cy="2199185"/>
          </a:xfrm>
          <a:prstGeom prst="cloudCallout">
            <a:avLst>
              <a:gd name="adj1" fmla="val -28380"/>
              <a:gd name="adj2" fmla="val 616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6467191" y="4318845"/>
            <a:ext cx="2793351" cy="1477328"/>
          </a:xfrm>
          <a:prstGeom prst="rect">
            <a:avLst/>
          </a:prstGeom>
          <a:noFill/>
        </p:spPr>
        <p:txBody>
          <a:bodyPr wrap="square" rtlCol="0">
            <a:spAutoFit/>
          </a:bodyPr>
          <a:lstStyle/>
          <a:p>
            <a:pPr algn="ctr"/>
            <a:r>
              <a:rPr lang="en-US" dirty="0" smtClean="0"/>
              <a:t>Participation in EEP does not affect an individual’s Waiting List status. This project is specific to employment.</a:t>
            </a:r>
            <a:endParaRPr lang="en-US" dirty="0"/>
          </a:p>
        </p:txBody>
      </p:sp>
    </p:spTree>
    <p:extLst>
      <p:ext uri="{BB962C8B-B14F-4D97-AF65-F5344CB8AC3E}">
        <p14:creationId xmlns:p14="http://schemas.microsoft.com/office/powerpoint/2010/main" val="1718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543" y="319068"/>
            <a:ext cx="8716676" cy="767925"/>
          </a:xfrm>
          <a:solidFill>
            <a:schemeClr val="accent1"/>
          </a:solidFill>
          <a:ln>
            <a:solidFill>
              <a:schemeClr val="tx1"/>
            </a:solidFill>
          </a:ln>
        </p:spPr>
        <p:txBody>
          <a:bodyPr>
            <a:normAutofit/>
          </a:bodyPr>
          <a:lstStyle/>
          <a:p>
            <a:pPr algn="ctr"/>
            <a:r>
              <a:rPr lang="en-US" dirty="0" smtClean="0">
                <a:solidFill>
                  <a:srgbClr val="0000FF"/>
                </a:solidFill>
                <a:latin typeface="Arial Black" panose="020B0A04020102020204" pitchFamily="34" charset="0"/>
                <a:cs typeface="Arial" panose="020B0604020202020204" pitchFamily="34" charset="0"/>
              </a:rPr>
              <a:t>Maintain Social Security Benefits</a:t>
            </a:r>
            <a:endParaRPr lang="en-US" dirty="0">
              <a:solidFill>
                <a:srgbClr val="0000FF"/>
              </a:solidFill>
              <a:latin typeface="Arial Black" panose="020B0A04020102020204" pitchFamily="34" charset="0"/>
              <a:cs typeface="Arial" panose="020B0604020202020204" pitchFamily="34" charset="0"/>
            </a:endParaRPr>
          </a:p>
        </p:txBody>
      </p:sp>
      <p:sp>
        <p:nvSpPr>
          <p:cNvPr id="2" name="Content Placeholder 1"/>
          <p:cNvSpPr>
            <a:spLocks noGrp="1"/>
          </p:cNvSpPr>
          <p:nvPr>
            <p:ph idx="1"/>
          </p:nvPr>
        </p:nvSpPr>
        <p:spPr>
          <a:xfrm>
            <a:off x="221380" y="1222409"/>
            <a:ext cx="9221003" cy="5465034"/>
          </a:xfrm>
        </p:spPr>
        <p:txBody>
          <a:bodyPr>
            <a:normAutofit/>
          </a:bodyPr>
          <a:lstStyle/>
          <a:p>
            <a:pPr marL="0" indent="0">
              <a:buNone/>
            </a:pPr>
            <a:r>
              <a:rPr lang="en-US" sz="2400" dirty="0" smtClean="0">
                <a:solidFill>
                  <a:schemeClr val="tx1"/>
                </a:solidFill>
              </a:rPr>
              <a:t>     </a:t>
            </a:r>
            <a:r>
              <a:rPr lang="en-US" sz="2400" b="1" dirty="0" smtClean="0">
                <a:solidFill>
                  <a:srgbClr val="0000FF"/>
                </a:solidFill>
                <a:latin typeface="Arial" panose="020B0604020202020204" pitchFamily="34" charset="0"/>
                <a:cs typeface="Arial" panose="020B0604020202020204" pitchFamily="34" charset="0"/>
              </a:rPr>
              <a:t>Helpful tips for individuals and families with disabilities</a:t>
            </a:r>
          </a:p>
          <a:p>
            <a:pPr marL="0" indent="0">
              <a:buNone/>
            </a:pPr>
            <a:endParaRPr lang="en-US" sz="2400" dirty="0">
              <a:solidFill>
                <a:srgbClr val="0000FF"/>
              </a:solidFill>
              <a:latin typeface="Arial" panose="020B0604020202020204" pitchFamily="34" charset="0"/>
              <a:cs typeface="Arial" panose="020B0604020202020204" pitchFamily="34" charset="0"/>
            </a:endParaRPr>
          </a:p>
          <a:p>
            <a:pPr>
              <a:buClrTx/>
              <a:buFont typeface="Courier New" panose="02070309020205020404" pitchFamily="49" charset="0"/>
              <a:buChar char="o"/>
            </a:pPr>
            <a:r>
              <a:rPr lang="en-US" sz="2400" b="1" dirty="0" smtClean="0">
                <a:solidFill>
                  <a:srgbClr val="0000FF"/>
                </a:solidFill>
                <a:latin typeface="Arial" panose="020B0604020202020204" pitchFamily="34" charset="0"/>
                <a:cs typeface="Arial" panose="020B0604020202020204" pitchFamily="34" charset="0"/>
              </a:rPr>
              <a:t>Stress the importance of individuals 18 years and older having a shelter obligation.</a:t>
            </a:r>
          </a:p>
          <a:p>
            <a:pPr>
              <a:buClrTx/>
              <a:buFont typeface="Courier New" panose="02070309020205020404" pitchFamily="49" charset="0"/>
              <a:buChar char="o"/>
            </a:pPr>
            <a:r>
              <a:rPr lang="en-US" sz="2400" dirty="0" smtClean="0">
                <a:solidFill>
                  <a:schemeClr val="tx1"/>
                </a:solidFill>
                <a:latin typeface="Arial" panose="020B0604020202020204" pitchFamily="34" charset="0"/>
                <a:cs typeface="Arial" panose="020B0604020202020204" pitchFamily="34" charset="0"/>
              </a:rPr>
              <a:t>Individuals will receive the maximum Supplemental Security Income (SSI) benefit amount of $733.00</a:t>
            </a:r>
          </a:p>
          <a:p>
            <a:pPr>
              <a:buClrTx/>
              <a:buFont typeface="Courier New" panose="02070309020205020404" pitchFamily="49" charset="0"/>
              <a:buChar char="o"/>
            </a:pPr>
            <a:r>
              <a:rPr lang="en-US" sz="2400" dirty="0" smtClean="0">
                <a:solidFill>
                  <a:schemeClr val="tx1"/>
                </a:solidFill>
                <a:latin typeface="Arial" panose="020B0604020202020204" pitchFamily="34" charset="0"/>
                <a:cs typeface="Arial" panose="020B0604020202020204" pitchFamily="34" charset="0"/>
              </a:rPr>
              <a:t>If students are under the age of 18 and they are not eligible for SSI benefits due to their parent’s income, encourage the student to apply for benefits at the age of 18. The parents income is excluded from a child's SSI benefits at the age of 18.</a:t>
            </a:r>
          </a:p>
          <a:p>
            <a:pPr>
              <a:buFont typeface="Wingdings" panose="05000000000000000000" pitchFamily="2" charset="2"/>
              <a:buChar char="§"/>
            </a:pPr>
            <a:endParaRPr lang="en-US" sz="2400" dirty="0" smtClean="0">
              <a:solidFill>
                <a:schemeClr val="tx1"/>
              </a:solidFill>
            </a:endParaRPr>
          </a:p>
        </p:txBody>
      </p:sp>
    </p:spTree>
    <p:extLst>
      <p:ext uri="{BB962C8B-B14F-4D97-AF65-F5344CB8AC3E}">
        <p14:creationId xmlns:p14="http://schemas.microsoft.com/office/powerpoint/2010/main" val="99433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992" y="1763966"/>
            <a:ext cx="3379894" cy="3794152"/>
          </a:xfrm>
          <a:prstGeom prst="rect">
            <a:avLst/>
          </a:prstGeom>
        </p:spPr>
      </p:pic>
      <p:sp>
        <p:nvSpPr>
          <p:cNvPr id="3" name="Title 2"/>
          <p:cNvSpPr>
            <a:spLocks noGrp="1"/>
          </p:cNvSpPr>
          <p:nvPr>
            <p:ph type="title"/>
          </p:nvPr>
        </p:nvSpPr>
        <p:spPr>
          <a:xfrm>
            <a:off x="144856" y="271603"/>
            <a:ext cx="9241192" cy="615903"/>
          </a:xfrm>
        </p:spPr>
        <p:txBody>
          <a:bodyPr>
            <a:normAutofit fontScale="90000"/>
          </a:bodyPr>
          <a:lstStyle/>
          <a:p>
            <a:pPr algn="ctr"/>
            <a:r>
              <a:rPr lang="en-US" dirty="0" smtClean="0">
                <a:solidFill>
                  <a:srgbClr val="0000FF"/>
                </a:solidFill>
                <a:latin typeface="Arial Black" panose="020B0A04020102020204" pitchFamily="34" charset="0"/>
                <a:cs typeface="Arial" panose="020B0604020202020204" pitchFamily="34" charset="0"/>
              </a:rPr>
              <a:t>Students Earned Income Exclusion</a:t>
            </a:r>
            <a:br>
              <a:rPr lang="en-US" dirty="0" smtClean="0">
                <a:solidFill>
                  <a:srgbClr val="0000FF"/>
                </a:solidFill>
                <a:latin typeface="Arial Black" panose="020B0A04020102020204" pitchFamily="34" charset="0"/>
                <a:cs typeface="Arial" panose="020B0604020202020204" pitchFamily="34" charset="0"/>
              </a:rPr>
            </a:br>
            <a:endParaRPr lang="en-US" dirty="0">
              <a:solidFill>
                <a:srgbClr val="0000FF"/>
              </a:solidFill>
              <a:latin typeface="Arial Black" panose="020B0A04020102020204" pitchFamily="34" charset="0"/>
              <a:cs typeface="Arial" panose="020B0604020202020204" pitchFamily="34" charset="0"/>
            </a:endParaRPr>
          </a:p>
        </p:txBody>
      </p:sp>
      <p:sp>
        <p:nvSpPr>
          <p:cNvPr id="2" name="Content Placeholder 1"/>
          <p:cNvSpPr>
            <a:spLocks noGrp="1"/>
          </p:cNvSpPr>
          <p:nvPr>
            <p:ph idx="1"/>
          </p:nvPr>
        </p:nvSpPr>
        <p:spPr>
          <a:xfrm>
            <a:off x="217284" y="1763966"/>
            <a:ext cx="5914576" cy="5017079"/>
          </a:xfrm>
        </p:spPr>
        <p:txBody>
          <a:bodyPr>
            <a:normAutofit/>
          </a:bodyPr>
          <a:lstStyle/>
          <a:p>
            <a:pPr marL="0" indent="0">
              <a:buNone/>
            </a:pPr>
            <a:r>
              <a:rPr lang="en-US" sz="2400" dirty="0" smtClean="0">
                <a:solidFill>
                  <a:schemeClr val="tx1"/>
                </a:solidFill>
              </a:rPr>
              <a:t>This provision allows a person who is under age 22 and regularly attending school to exclude earnings from income.</a:t>
            </a:r>
          </a:p>
          <a:p>
            <a:pPr>
              <a:buClrTx/>
              <a:buFont typeface="Courier New" panose="02070309020205020404" pitchFamily="49" charset="0"/>
              <a:buChar char="o"/>
            </a:pPr>
            <a:r>
              <a:rPr lang="en-US" sz="2400" dirty="0" smtClean="0">
                <a:solidFill>
                  <a:schemeClr val="tx1"/>
                </a:solidFill>
              </a:rPr>
              <a:t>Amount earned that can be excluded is adjusted annually based on increases in the cost-of-living index.</a:t>
            </a:r>
          </a:p>
          <a:p>
            <a:pPr>
              <a:buClrTx/>
              <a:buFont typeface="Courier New" panose="02070309020205020404" pitchFamily="49" charset="0"/>
              <a:buChar char="o"/>
            </a:pPr>
            <a:r>
              <a:rPr lang="en-US" sz="2400" dirty="0" smtClean="0">
                <a:solidFill>
                  <a:schemeClr val="tx1"/>
                </a:solidFill>
              </a:rPr>
              <a:t>This exclusion applies before any other exclusion</a:t>
            </a:r>
          </a:p>
          <a:p>
            <a:pPr>
              <a:buClrTx/>
              <a:buFont typeface="Courier New" panose="02070309020205020404" pitchFamily="49" charset="0"/>
              <a:buChar char="o"/>
            </a:pPr>
            <a:r>
              <a:rPr lang="en-US" sz="2400" dirty="0" smtClean="0">
                <a:solidFill>
                  <a:schemeClr val="tx1"/>
                </a:solidFill>
              </a:rPr>
              <a:t>Can carry the balance over to the next month</a:t>
            </a:r>
          </a:p>
          <a:p>
            <a:pPr>
              <a:buClrTx/>
              <a:buFont typeface="Courier New" panose="02070309020205020404" pitchFamily="49" charset="0"/>
              <a:buChar char="o"/>
            </a:pPr>
            <a:r>
              <a:rPr lang="en-US" sz="2200" b="1" dirty="0" smtClean="0">
                <a:solidFill>
                  <a:srgbClr val="0000FF"/>
                </a:solidFill>
              </a:rPr>
              <a:t>In January 2016 - $1,780 monthly and up to a yearly maximum of $7,180</a:t>
            </a:r>
          </a:p>
          <a:p>
            <a:pPr marL="0" indent="0">
              <a:buNone/>
            </a:pPr>
            <a:endParaRPr lang="en-US" sz="2400" dirty="0" smtClean="0">
              <a:solidFill>
                <a:srgbClr val="0000FF"/>
              </a:solidFill>
            </a:endParaRPr>
          </a:p>
        </p:txBody>
      </p:sp>
      <p:sp>
        <p:nvSpPr>
          <p:cNvPr id="4" name="Title 1"/>
          <p:cNvSpPr txBox="1">
            <a:spLocks/>
          </p:cNvSpPr>
          <p:nvPr/>
        </p:nvSpPr>
        <p:spPr>
          <a:xfrm>
            <a:off x="717177" y="887506"/>
            <a:ext cx="8579224" cy="717176"/>
          </a:xfrm>
          <a:prstGeom prst="rect">
            <a:avLst/>
          </a:prstGeom>
          <a:solidFill>
            <a:schemeClr val="bg1"/>
          </a:solidFill>
          <a:ln>
            <a:noFill/>
          </a:ln>
          <a:effectLst>
            <a:glow rad="101600">
              <a:srgbClr val="0000FF">
                <a:alpha val="60000"/>
              </a:srgbClr>
            </a:glow>
          </a:effectLst>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solidFill>
                  <a:schemeClr val="bg1"/>
                </a:solidFill>
                <a:latin typeface="Arial Black" panose="020B0A04020102020204" pitchFamily="34" charset="0"/>
              </a:rPr>
              <a:t>    </a:t>
            </a:r>
          </a:p>
          <a:p>
            <a:pPr algn="ctr"/>
            <a:r>
              <a:rPr lang="en-US" sz="2900" dirty="0" smtClean="0">
                <a:solidFill>
                  <a:srgbClr val="0000FF"/>
                </a:solidFill>
                <a:latin typeface="Arial Black" panose="020B0A04020102020204" pitchFamily="34" charset="0"/>
              </a:rPr>
              <a:t>SSI ONLY SOCIAL SECURITY WORK INCENTIVE FOR STUDENTS</a:t>
            </a:r>
            <a:br>
              <a:rPr lang="en-US" sz="2900" dirty="0" smtClean="0">
                <a:solidFill>
                  <a:srgbClr val="0000FF"/>
                </a:solidFill>
                <a:latin typeface="Arial Black" panose="020B0A04020102020204" pitchFamily="34" charset="0"/>
              </a:rPr>
            </a:br>
            <a:endParaRPr lang="en-US" sz="29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372500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110" y="271604"/>
            <a:ext cx="9216149" cy="931554"/>
          </a:xfrm>
        </p:spPr>
        <p:txBody>
          <a:bodyPr>
            <a:normAutofit fontScale="90000"/>
          </a:bodyPr>
          <a:lstStyle/>
          <a:p>
            <a:pPr algn="ctr"/>
            <a:r>
              <a:rPr lang="en-US" sz="3100" b="1" dirty="0" smtClean="0">
                <a:solidFill>
                  <a:srgbClr val="0000FF"/>
                </a:solidFill>
                <a:latin typeface="Arial Black" panose="020B0A04020102020204" pitchFamily="34" charset="0"/>
                <a:cs typeface="Arial" panose="020B0604020202020204" pitchFamily="34" charset="0"/>
              </a:rPr>
              <a:t>Impairment Related Work Expense (IRWE) </a:t>
            </a:r>
            <a:br>
              <a:rPr lang="en-US" sz="3100" b="1" dirty="0" smtClean="0">
                <a:solidFill>
                  <a:srgbClr val="0000FF"/>
                </a:solidFill>
                <a:latin typeface="Arial Black" panose="020B0A04020102020204" pitchFamily="34" charset="0"/>
                <a:cs typeface="Arial" panose="020B0604020202020204" pitchFamily="34" charset="0"/>
              </a:rPr>
            </a:br>
            <a:r>
              <a:rPr lang="en-US" sz="3100" b="1" dirty="0" smtClean="0">
                <a:solidFill>
                  <a:srgbClr val="0000FF"/>
                </a:solidFill>
                <a:latin typeface="Arial" panose="020B0604020202020204" pitchFamily="34" charset="0"/>
                <a:cs typeface="Arial" panose="020B0604020202020204" pitchFamily="34" charset="0"/>
              </a:rPr>
              <a:t>SSI and SSDI Work Incentive</a:t>
            </a:r>
            <a:endParaRPr lang="en-US" sz="3100" b="1" dirty="0">
              <a:solidFill>
                <a:srgbClr val="0000FF"/>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3738891" y="1891793"/>
            <a:ext cx="5576935" cy="4843605"/>
          </a:xfrm>
        </p:spPr>
        <p:txBody>
          <a:bodyPr>
            <a:normAutofit/>
          </a:bodyPr>
          <a:lstStyle/>
          <a:p>
            <a:pPr marL="0" indent="0">
              <a:buNone/>
            </a:pPr>
            <a:r>
              <a:rPr lang="en-US" sz="2400" dirty="0" smtClean="0">
                <a:solidFill>
                  <a:schemeClr val="tx1"/>
                </a:solidFill>
              </a:rPr>
              <a:t>Out-of-pocket expenses that support a disability to allow a person to earn income, even if those items or services are also needed for non-work activities can be deducted from the amount of earnings.</a:t>
            </a:r>
            <a:endParaRPr lang="en-US" sz="1000" dirty="0">
              <a:solidFill>
                <a:schemeClr val="tx1"/>
              </a:solidFill>
            </a:endParaRPr>
          </a:p>
          <a:p>
            <a:pPr>
              <a:buClrTx/>
              <a:buFont typeface="Courier New" panose="02070309020205020404" pitchFamily="49" charset="0"/>
              <a:buChar char="o"/>
            </a:pPr>
            <a:r>
              <a:rPr lang="en-US" sz="2400" dirty="0" smtClean="0">
                <a:solidFill>
                  <a:schemeClr val="tx1"/>
                </a:solidFill>
              </a:rPr>
              <a:t>EX: Transportation, medication, medical devices, and personal care assistance.</a:t>
            </a:r>
          </a:p>
          <a:p>
            <a:pPr>
              <a:buClrTx/>
              <a:buFont typeface="Courier New" panose="02070309020205020404" pitchFamily="49" charset="0"/>
              <a:buChar char="o"/>
            </a:pPr>
            <a:r>
              <a:rPr lang="en-US" sz="2400" dirty="0" smtClean="0">
                <a:solidFill>
                  <a:schemeClr val="tx1"/>
                </a:solidFill>
              </a:rPr>
              <a:t>This means, SSI benefits are not reduces as much.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11" y="1593410"/>
            <a:ext cx="3296612" cy="4383877"/>
          </a:xfrm>
          <a:prstGeom prst="rect">
            <a:avLst/>
          </a:prstGeom>
        </p:spPr>
      </p:pic>
    </p:spTree>
    <p:extLst>
      <p:ext uri="{BB962C8B-B14F-4D97-AF65-F5344CB8AC3E}">
        <p14:creationId xmlns:p14="http://schemas.microsoft.com/office/powerpoint/2010/main" val="307649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188" y="242048"/>
            <a:ext cx="4634753" cy="678958"/>
          </a:xfrm>
          <a:solidFill>
            <a:schemeClr val="accent1">
              <a:lumMod val="40000"/>
              <a:lumOff val="60000"/>
            </a:schemeClr>
          </a:solidFill>
          <a:ln>
            <a:solidFill>
              <a:schemeClr val="tx1"/>
            </a:solidFill>
          </a:ln>
        </p:spPr>
        <p:txBody>
          <a:bodyPr>
            <a:noAutofit/>
          </a:bodyPr>
          <a:lstStyle/>
          <a:p>
            <a:pPr algn="ctr"/>
            <a:r>
              <a:rPr lang="en-US" sz="2400" b="1" dirty="0" smtClean="0">
                <a:solidFill>
                  <a:srgbClr val="3366FF"/>
                </a:solidFill>
              </a:rPr>
              <a:t>   </a:t>
            </a:r>
            <a:r>
              <a:rPr lang="en-US" sz="4400" b="1" dirty="0" smtClean="0">
                <a:solidFill>
                  <a:srgbClr val="0000FF"/>
                </a:solidFill>
                <a:latin typeface="Arial" panose="020B0604020202020204" pitchFamily="34" charset="0"/>
                <a:cs typeface="Arial" panose="020B0604020202020204" pitchFamily="34" charset="0"/>
              </a:rPr>
              <a:t>The Able Act</a:t>
            </a:r>
            <a:endParaRPr lang="en-US" sz="4400" b="1"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75614" y="1105368"/>
            <a:ext cx="4513541" cy="5438867"/>
          </a:xfrm>
        </p:spPr>
        <p:txBody>
          <a:bodyPr>
            <a:normAutofit/>
          </a:bodyPr>
          <a:lstStyle/>
          <a:p>
            <a:pPr marL="0" indent="0">
              <a:buNone/>
            </a:pPr>
            <a:endParaRPr lang="en-US" dirty="0" smtClean="0"/>
          </a:p>
          <a:p>
            <a:pPr marL="0" indent="0">
              <a:buNone/>
            </a:pPr>
            <a:r>
              <a:rPr lang="en-US" sz="2400" b="1" dirty="0" smtClean="0">
                <a:solidFill>
                  <a:schemeClr val="tx1"/>
                </a:solidFill>
              </a:rPr>
              <a:t>Effective July 1, 2016</a:t>
            </a:r>
          </a:p>
          <a:p>
            <a:pPr>
              <a:buClr>
                <a:schemeClr val="tx1"/>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Save for the future without losing Supplemental Security Income.</a:t>
            </a:r>
          </a:p>
          <a:p>
            <a:pPr>
              <a:buClr>
                <a:schemeClr val="tx1"/>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Generally, funds in (or withdrawn from) an ABLE account are disregarded when determining SSI eligibility.</a:t>
            </a:r>
          </a:p>
          <a:p>
            <a:pPr marL="0" indent="0">
              <a:buClr>
                <a:schemeClr val="tx1"/>
              </a:buClr>
              <a:buNone/>
            </a:pPr>
            <a:r>
              <a:rPr lang="en-US" sz="2400" b="1" dirty="0" smtClean="0">
                <a:solidFill>
                  <a:schemeClr val="tx1"/>
                </a:solidFill>
              </a:rPr>
              <a:t>Exceptions:</a:t>
            </a:r>
            <a:endParaRPr lang="en-US" sz="2400" dirty="0">
              <a:solidFill>
                <a:schemeClr val="tx1"/>
              </a:solidFill>
            </a:endParaRPr>
          </a:p>
          <a:p>
            <a:pPr>
              <a:buClr>
                <a:schemeClr val="tx1"/>
              </a:buClr>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ABLE </a:t>
            </a:r>
            <a:r>
              <a:rPr lang="en-US" sz="2000" dirty="0">
                <a:latin typeface="Arial" panose="020B0604020202020204" pitchFamily="34" charset="0"/>
                <a:cs typeface="Arial" panose="020B0604020202020204" pitchFamily="34" charset="0"/>
              </a:rPr>
              <a:t>funds over $100,000 </a:t>
            </a:r>
            <a:endParaRPr lang="en-US" sz="2000" dirty="0" smtClean="0">
              <a:latin typeface="Arial" panose="020B0604020202020204" pitchFamily="34" charset="0"/>
              <a:cs typeface="Arial" panose="020B0604020202020204" pitchFamily="34" charset="0"/>
            </a:endParaRPr>
          </a:p>
          <a:p>
            <a:pPr>
              <a:buClr>
                <a:schemeClr val="tx1"/>
              </a:buClr>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Housing </a:t>
            </a:r>
            <a:r>
              <a:rPr lang="en-US" sz="2000" dirty="0">
                <a:latin typeface="Arial" panose="020B0604020202020204" pitchFamily="34" charset="0"/>
                <a:cs typeface="Arial" panose="020B0604020202020204" pitchFamily="34" charset="0"/>
              </a:rPr>
              <a:t>and non-qualified disability expenses withdrawn but not spent that month</a:t>
            </a:r>
          </a:p>
          <a:p>
            <a:pPr marL="0" indent="0">
              <a:buNone/>
            </a:pPr>
            <a:endParaRPr lang="en-US" sz="2000" dirty="0">
              <a:latin typeface="Arial" panose="020B0604020202020204" pitchFamily="34" charset="0"/>
              <a:cs typeface="Arial" panose="020B0604020202020204" pitchFamily="34" charset="0"/>
            </a:endParaRPr>
          </a:p>
        </p:txBody>
      </p:sp>
      <p:sp>
        <p:nvSpPr>
          <p:cNvPr id="5" name="Text Placeholder 4"/>
          <p:cNvSpPr>
            <a:spLocks noGrp="1"/>
          </p:cNvSpPr>
          <p:nvPr>
            <p:ph type="body" sz="half" idx="2"/>
          </p:nvPr>
        </p:nvSpPr>
        <p:spPr>
          <a:xfrm>
            <a:off x="686959" y="1421234"/>
            <a:ext cx="3854528" cy="5210571"/>
          </a:xfrm>
        </p:spPr>
        <p:txBody>
          <a:bodyPr>
            <a:normAutofit/>
          </a:bodyPr>
          <a:lstStyle/>
          <a:p>
            <a:pPr algn="ctr"/>
            <a:r>
              <a:rPr lang="en-US" sz="2400" b="1" dirty="0" smtClean="0">
                <a:solidFill>
                  <a:schemeClr val="tx1"/>
                </a:solidFill>
                <a:latin typeface="Arial" panose="020B0604020202020204" pitchFamily="34" charset="0"/>
                <a:cs typeface="Arial" panose="020B0604020202020204" pitchFamily="34" charset="0"/>
              </a:rPr>
              <a:t>Able Accounts</a:t>
            </a:r>
          </a:p>
          <a:p>
            <a:pPr marL="342900" indent="-342900">
              <a:buClr>
                <a:schemeClr val="tx1"/>
              </a:buClr>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Save Like Never Before.</a:t>
            </a:r>
          </a:p>
          <a:p>
            <a:pPr marL="342900" indent="-342900">
              <a:buClr>
                <a:schemeClr val="tx1"/>
              </a:buClr>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A tax-free savings and investment account established to support disability expenses while maintaining government benefits.</a:t>
            </a:r>
          </a:p>
          <a:p>
            <a:pPr marL="342900" indent="-342900">
              <a:buClr>
                <a:schemeClr val="tx1"/>
              </a:buClr>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A $2,000 asset limit is no longer a barrier</a:t>
            </a:r>
          </a:p>
          <a:p>
            <a:pPr marL="342900" indent="-342900">
              <a:buClr>
                <a:schemeClr val="tx1"/>
              </a:buClr>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Increase savings through tax-free growth</a:t>
            </a:r>
          </a:p>
          <a:p>
            <a:pPr marL="342900" indent="-342900">
              <a:buClr>
                <a:schemeClr val="tx1"/>
              </a:buClr>
              <a:buFont typeface="Courier New" panose="02070309020205020404" pitchFamily="49" charset="0"/>
              <a:buChar char="o"/>
            </a:pPr>
            <a:r>
              <a:rPr lang="en-US" sz="2000" dirty="0" smtClean="0">
                <a:solidFill>
                  <a:schemeClr val="tx1"/>
                </a:solidFill>
                <a:latin typeface="Arial" panose="020B0604020202020204" pitchFamily="34" charset="0"/>
                <a:cs typeface="Arial" panose="020B0604020202020204" pitchFamily="34" charset="0"/>
              </a:rPr>
              <a:t>Receive contributions from family &amp; friends</a:t>
            </a:r>
          </a:p>
          <a:p>
            <a:endParaRPr lang="en-US" sz="2200" dirty="0"/>
          </a:p>
        </p:txBody>
      </p:sp>
    </p:spTree>
    <p:extLst>
      <p:ext uri="{BB962C8B-B14F-4D97-AF65-F5344CB8AC3E}">
        <p14:creationId xmlns:p14="http://schemas.microsoft.com/office/powerpoint/2010/main" val="34109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l="9862" r="3564"/>
          <a:stretch>
            <a:fillRect/>
          </a:stretch>
        </p:blipFill>
        <p:spPr bwMode="auto">
          <a:xfrm>
            <a:off x="6795248" y="0"/>
            <a:ext cx="5396752" cy="6844552"/>
          </a:xfrm>
          <a:prstGeom prst="rect">
            <a:avLst/>
          </a:prstGeom>
          <a:noFill/>
          <a:ln>
            <a:noFill/>
          </a:ln>
          <a:extLst/>
        </p:spPr>
      </p:pic>
      <p:sp>
        <p:nvSpPr>
          <p:cNvPr id="7" name="Content Placeholder 1"/>
          <p:cNvSpPr txBox="1">
            <a:spLocks/>
          </p:cNvSpPr>
          <p:nvPr/>
        </p:nvSpPr>
        <p:spPr>
          <a:xfrm>
            <a:off x="421341" y="0"/>
            <a:ext cx="7620000" cy="684455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20000"/>
              </a:lnSpc>
              <a:spcBef>
                <a:spcPts val="0"/>
              </a:spcBef>
              <a:buNone/>
            </a:pPr>
            <a:r>
              <a:rPr lang="en-US" sz="1000" b="1" dirty="0">
                <a:solidFill>
                  <a:srgbClr val="00B0F0"/>
                </a:solidFill>
                <a:latin typeface="Arial" panose="020B0604020202020204" pitchFamily="34" charset="0"/>
                <a:cs typeface="Arial" panose="020B0604020202020204" pitchFamily="34" charset="0"/>
              </a:rPr>
              <a:t>Northwest Region (850) 595-8351</a:t>
            </a: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Interim Supported Employment Liaison: Annette Zeeb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850-595-8307 Email: Annette.Zeeb@apdcares.org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Bay, Calhoun, Escambia, Franklin, Gadsden, Gulf, Holmes, Jackson, Jefferson, Leon, Liberty, Okaloosa</a:t>
            </a:r>
            <a:r>
              <a:rPr lang="en-US" sz="900" i="1" dirty="0" smtClean="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Santa Rosa, Wakulla, Walton, and Washington </a:t>
            </a:r>
            <a:r>
              <a:rPr lang="en-US" sz="900" i="1" dirty="0" smtClean="0">
                <a:latin typeface="Arial" panose="020B0604020202020204" pitchFamily="34" charset="0"/>
                <a:cs typeface="Arial" panose="020B0604020202020204" pitchFamily="34" charset="0"/>
              </a:rPr>
              <a:t>counties</a:t>
            </a: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smtClean="0">
                <a:solidFill>
                  <a:srgbClr val="FF0000"/>
                </a:solidFill>
                <a:latin typeface="Arial" panose="020B0604020202020204" pitchFamily="34" charset="0"/>
                <a:cs typeface="Arial" panose="020B0604020202020204" pitchFamily="34" charset="0"/>
              </a:rPr>
              <a:t>Northeast </a:t>
            </a:r>
            <a:r>
              <a:rPr lang="en-US" sz="1000" b="1" dirty="0">
                <a:solidFill>
                  <a:srgbClr val="FF0000"/>
                </a:solidFill>
                <a:latin typeface="Arial" panose="020B0604020202020204" pitchFamily="34" charset="0"/>
                <a:cs typeface="Arial" panose="020B0604020202020204" pitchFamily="34" charset="0"/>
              </a:rPr>
              <a:t>Region (904) 992-2440 </a:t>
            </a:r>
            <a:endParaRPr lang="en-US" sz="1000" dirty="0">
              <a:solidFill>
                <a:srgbClr val="FF00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Helen Cooke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352-955-6424 Email: Helen.Cooke@apdcares.org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Alachua, Baker, Clay, Columbia, Dixie, Duval, Flagler, Gilchrist, Hamilton, Lafayette, Levy, Madison, </a:t>
            </a:r>
            <a:r>
              <a:rPr lang="en-US" sz="900" i="1" dirty="0" smtClean="0">
                <a:latin typeface="Arial" panose="020B0604020202020204" pitchFamily="34" charset="0"/>
                <a:cs typeface="Arial" panose="020B0604020202020204" pitchFamily="34" charset="0"/>
              </a:rPr>
              <a:t>                                     Nassau</a:t>
            </a:r>
            <a:r>
              <a:rPr lang="en-US" sz="900" i="1" dirty="0">
                <a:latin typeface="Arial" panose="020B0604020202020204" pitchFamily="34" charset="0"/>
                <a:cs typeface="Arial" panose="020B0604020202020204" pitchFamily="34" charset="0"/>
              </a:rPr>
              <a:t>, Putnam, </a:t>
            </a:r>
            <a:r>
              <a:rPr lang="en-US" sz="900" i="1" dirty="0" smtClean="0">
                <a:latin typeface="Arial" panose="020B0604020202020204" pitchFamily="34" charset="0"/>
                <a:cs typeface="Arial" panose="020B0604020202020204" pitchFamily="34" charset="0"/>
              </a:rPr>
              <a:t>St</a:t>
            </a:r>
            <a:r>
              <a:rPr lang="en-US" sz="900" i="1" dirty="0">
                <a:latin typeface="Arial" panose="020B0604020202020204" pitchFamily="34" charset="0"/>
                <a:cs typeface="Arial" panose="020B0604020202020204" pitchFamily="34" charset="0"/>
              </a:rPr>
              <a:t>. Johns, Suwannee, Taylor, Union, and Volusia counties</a:t>
            </a:r>
            <a:r>
              <a:rPr lang="en-US" sz="900" i="1" dirty="0" smtClean="0">
                <a:latin typeface="Arial" panose="020B0604020202020204" pitchFamily="34" charset="0"/>
                <a:cs typeface="Arial" panose="020B0604020202020204" pitchFamily="34" charset="0"/>
              </a:rPr>
              <a:t>.</a:t>
            </a: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smtClean="0">
                <a:solidFill>
                  <a:srgbClr val="FF9900"/>
                </a:solidFill>
                <a:latin typeface="Arial" panose="020B0604020202020204" pitchFamily="34" charset="0"/>
                <a:cs typeface="Arial" panose="020B0604020202020204" pitchFamily="34" charset="0"/>
              </a:rPr>
              <a:t>Central </a:t>
            </a:r>
            <a:r>
              <a:rPr lang="en-US" sz="1000" b="1" dirty="0">
                <a:solidFill>
                  <a:srgbClr val="FF9900"/>
                </a:solidFill>
                <a:latin typeface="Arial" panose="020B0604020202020204" pitchFamily="34" charset="0"/>
                <a:cs typeface="Arial" panose="020B0604020202020204" pitchFamily="34" charset="0"/>
              </a:rPr>
              <a:t>Region (407) 245-0440  </a:t>
            </a:r>
            <a:endParaRPr lang="en-US" sz="1000" dirty="0">
              <a:solidFill>
                <a:srgbClr val="FF99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Mollie Brown-Ferrier</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863-413-3377 Email: Mollie.Brown-Ferrier@apdcares.org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Earl Solano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407-245-0440 Email: Earl.Solano@apdcares.org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Elizabeth Watson</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352-330-2739 Email: Elizabeth.Watson@apdcares.org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Brevard, Citrus, Hardee, Hernando, Highlands, Lake, Marion, Orange, Osceola, Polk, Seminole, and Sumter counties  </a:t>
            </a:r>
            <a:endParaRPr lang="en-US" sz="900" i="1" dirty="0" smtClean="0">
              <a:latin typeface="Arial" panose="020B0604020202020204" pitchFamily="34" charset="0"/>
              <a:cs typeface="Arial" panose="020B0604020202020204" pitchFamily="34" charset="0"/>
            </a:endParaRPr>
          </a:p>
          <a:p>
            <a:pPr marL="0" indent="0">
              <a:lnSpc>
                <a:spcPct val="120000"/>
              </a:lnSpc>
              <a:spcBef>
                <a:spcPts val="0"/>
              </a:spcBef>
              <a:buNone/>
            </a:pPr>
            <a:r>
              <a:rPr lang="en-US" sz="900" i="1" dirty="0" smtClean="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smtClean="0">
                <a:solidFill>
                  <a:srgbClr val="FF3399"/>
                </a:solidFill>
                <a:latin typeface="Arial" panose="020B0604020202020204" pitchFamily="34" charset="0"/>
                <a:cs typeface="Arial" panose="020B0604020202020204" pitchFamily="34" charset="0"/>
              </a:rPr>
              <a:t>Suncoast </a:t>
            </a:r>
            <a:r>
              <a:rPr lang="en-US" sz="1000" b="1" dirty="0">
                <a:solidFill>
                  <a:srgbClr val="FF3399"/>
                </a:solidFill>
                <a:latin typeface="Arial" panose="020B0604020202020204" pitchFamily="34" charset="0"/>
                <a:cs typeface="Arial" panose="020B0604020202020204" pitchFamily="34" charset="0"/>
              </a:rPr>
              <a:t>Region (812) 233-4300</a:t>
            </a:r>
            <a:endParaRPr lang="en-US" sz="1000" dirty="0">
              <a:solidFill>
                <a:srgbClr val="FF3399"/>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Debra Noel</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813-233-4449 Email: Debra.Noel@apdcares.org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Jim Vidrine</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239-338-1378 Email: James.Vidrine@apdcares.org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Charlotte, Collier, DeSoto, Glades, Hendry, Hillsborough, Lee, Manatee, Pasco, Pinellas, and Sarasota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smtClean="0">
                <a:solidFill>
                  <a:srgbClr val="00CC00"/>
                </a:solidFill>
                <a:latin typeface="Arial" panose="020B0604020202020204" pitchFamily="34" charset="0"/>
                <a:cs typeface="Arial" panose="020B0604020202020204" pitchFamily="34" charset="0"/>
              </a:rPr>
              <a:t>Southeast </a:t>
            </a:r>
            <a:r>
              <a:rPr lang="en-US" sz="1000" b="1" dirty="0">
                <a:solidFill>
                  <a:srgbClr val="00CC00"/>
                </a:solidFill>
                <a:latin typeface="Arial" panose="020B0604020202020204" pitchFamily="34" charset="0"/>
                <a:cs typeface="Arial" panose="020B0604020202020204" pitchFamily="34" charset="0"/>
              </a:rPr>
              <a:t>Region (561) 837-5564 </a:t>
            </a:r>
            <a:endParaRPr lang="en-US" sz="1000" dirty="0">
              <a:solidFill>
                <a:srgbClr val="00CC00"/>
              </a:solidFill>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Interim Supported Employment Liaison: Rita Castor (Deputy Regional Operations Manager) </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561-568-0795 Email: Rita.Castor@apdcares.org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Milory Senat</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561-398-2240 Email: Milory.Senat@apdcares.org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Broward, Indian River, Martin, Okeechobee, Palm Beach and St. Lucie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800" b="1" dirty="0" smtClean="0">
              <a:latin typeface="Arial" panose="020B0604020202020204" pitchFamily="34" charset="0"/>
              <a:cs typeface="Arial" panose="020B0604020202020204" pitchFamily="34" charset="0"/>
            </a:endParaRPr>
          </a:p>
          <a:p>
            <a:pPr marL="0" indent="0">
              <a:lnSpc>
                <a:spcPct val="120000"/>
              </a:lnSpc>
              <a:spcBef>
                <a:spcPts val="0"/>
              </a:spcBef>
              <a:buNone/>
            </a:pPr>
            <a:r>
              <a:rPr lang="en-US" sz="1000" b="1" dirty="0" smtClean="0">
                <a:solidFill>
                  <a:srgbClr val="3366FF"/>
                </a:solidFill>
                <a:latin typeface="Arial" panose="020B0604020202020204" pitchFamily="34" charset="0"/>
                <a:cs typeface="Arial" panose="020B0604020202020204" pitchFamily="34" charset="0"/>
              </a:rPr>
              <a:t>Southern </a:t>
            </a:r>
            <a:r>
              <a:rPr lang="en-US" sz="1000" b="1" dirty="0">
                <a:solidFill>
                  <a:srgbClr val="3366FF"/>
                </a:solidFill>
                <a:latin typeface="Arial" panose="020B0604020202020204" pitchFamily="34" charset="0"/>
                <a:cs typeface="Arial" panose="020B0604020202020204" pitchFamily="34" charset="0"/>
              </a:rPr>
              <a:t>Region (305) 349-1478</a:t>
            </a: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Liaison: Michelle Alamo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305-349--1299 Email: Michelle.Alamo@apdcares.org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Supported Employment Specialist: Michael Cardello</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Phone:  305-808-6236 Email: Michael.Cardellow@apdcares.org</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r>
              <a:rPr lang="en-US" sz="900" b="1" dirty="0">
                <a:latin typeface="Arial" panose="020B0604020202020204" pitchFamily="34" charset="0"/>
                <a:cs typeface="Arial" panose="020B0604020202020204" pitchFamily="34" charset="0"/>
              </a:rPr>
              <a:t>Counties served: </a:t>
            </a:r>
            <a:r>
              <a:rPr lang="en-US" sz="900" i="1" dirty="0">
                <a:latin typeface="Arial" panose="020B0604020202020204" pitchFamily="34" charset="0"/>
                <a:cs typeface="Arial" panose="020B0604020202020204" pitchFamily="34" charset="0"/>
              </a:rPr>
              <a:t>Dade and Monroe counties</a:t>
            </a:r>
            <a:endParaRPr lang="en-US" sz="9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42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18" y="1031984"/>
            <a:ext cx="4891640" cy="381308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73950">
            <a:off x="4308500" y="4230515"/>
            <a:ext cx="1864659" cy="2105196"/>
          </a:xfrm>
          <a:prstGeom prst="rect">
            <a:avLst/>
          </a:prstGeom>
        </p:spPr>
      </p:pic>
      <p:sp>
        <p:nvSpPr>
          <p:cNvPr id="4" name="Title 3"/>
          <p:cNvSpPr>
            <a:spLocks noGrp="1"/>
          </p:cNvSpPr>
          <p:nvPr>
            <p:ph type="title"/>
          </p:nvPr>
        </p:nvSpPr>
        <p:spPr>
          <a:xfrm>
            <a:off x="0" y="253534"/>
            <a:ext cx="9395011" cy="696725"/>
          </a:xfrm>
          <a:solidFill>
            <a:schemeClr val="bg1"/>
          </a:solidFill>
          <a:ln>
            <a:solidFill>
              <a:schemeClr val="bg1"/>
            </a:solidFill>
          </a:ln>
        </p:spPr>
        <p:txBody>
          <a:bodyPr>
            <a:normAutofit fontScale="90000"/>
          </a:bodyPr>
          <a:lstStyle/>
          <a:p>
            <a:pPr algn="ctr"/>
            <a:r>
              <a:rPr lang="en-US" b="1" dirty="0" smtClean="0">
                <a:solidFill>
                  <a:srgbClr val="0000FF"/>
                </a:solidFill>
                <a:latin typeface="Arial" panose="020B0604020202020204" pitchFamily="34" charset="0"/>
                <a:cs typeface="Arial" panose="020B0604020202020204" pitchFamily="34" charset="0"/>
              </a:rPr>
              <a:t> </a:t>
            </a:r>
            <a:r>
              <a:rPr lang="en-US" sz="3100" b="1" dirty="0" smtClean="0">
                <a:solidFill>
                  <a:srgbClr val="0000FF"/>
                </a:solidFill>
                <a:latin typeface="Arial Black" panose="020B0A04020102020204" pitchFamily="34" charset="0"/>
                <a:cs typeface="Arial" panose="020B0604020202020204" pitchFamily="34" charset="0"/>
              </a:rPr>
              <a:t>Are You Ready to Challenge Yourself, Your Community and Demonstrate Your Abilities?</a:t>
            </a:r>
            <a:endParaRPr lang="en-US" sz="3100" b="1" dirty="0">
              <a:solidFill>
                <a:srgbClr val="0000FF"/>
              </a:solidFill>
              <a:latin typeface="Arial Black" panose="020B0A040201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5033">
            <a:off x="1960003" y="5006863"/>
            <a:ext cx="1103016" cy="13505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0688">
            <a:off x="6651116" y="3074763"/>
            <a:ext cx="2472416" cy="2995083"/>
          </a:xfrm>
          <a:prstGeom prst="rect">
            <a:avLst/>
          </a:prstGeom>
        </p:spPr>
      </p:pic>
      <p:sp>
        <p:nvSpPr>
          <p:cNvPr id="2" name="TextBox 1"/>
          <p:cNvSpPr txBox="1"/>
          <p:nvPr/>
        </p:nvSpPr>
        <p:spPr>
          <a:xfrm>
            <a:off x="4518212" y="1361721"/>
            <a:ext cx="4294095" cy="2198061"/>
          </a:xfrm>
          <a:prstGeom prst="rect">
            <a:avLst/>
          </a:prstGeom>
          <a:noFill/>
        </p:spPr>
        <p:txBody>
          <a:bodyPr wrap="square" rtlCol="0">
            <a:spAutoFit/>
          </a:bodyPr>
          <a:lstStyle/>
          <a:p>
            <a:pPr marL="285750" indent="-285750">
              <a:buFont typeface="Courier New" panose="02070309020205020404" pitchFamily="49" charset="0"/>
              <a:buChar char="o"/>
            </a:pPr>
            <a:endParaRPr lang="en-US" dirty="0" smtClean="0"/>
          </a:p>
          <a:p>
            <a:pPr marL="285750" indent="-285750">
              <a:buFont typeface="Courier New" panose="02070309020205020404" pitchFamily="49" charset="0"/>
              <a:buChar char="o"/>
            </a:pPr>
            <a:r>
              <a:rPr lang="en-US" sz="2400" b="1" dirty="0" smtClean="0">
                <a:latin typeface="Arial" panose="020B0604020202020204" pitchFamily="34" charset="0"/>
                <a:cs typeface="Arial" panose="020B0604020202020204" pitchFamily="34" charset="0"/>
              </a:rPr>
              <a:t>Jobs &amp; Promotions</a:t>
            </a:r>
          </a:p>
          <a:p>
            <a:pPr marL="285750" indent="-285750">
              <a:buFont typeface="Courier New" panose="02070309020205020404" pitchFamily="49" charset="0"/>
              <a:buChar char="o"/>
            </a:pPr>
            <a:endParaRPr lang="en-US" sz="2400"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b="1" dirty="0" smtClean="0">
                <a:latin typeface="Arial" panose="020B0604020202020204" pitchFamily="34" charset="0"/>
                <a:cs typeface="Arial" panose="020B0604020202020204" pitchFamily="34" charset="0"/>
              </a:rPr>
              <a:t>Diversity &amp; Inclusion</a:t>
            </a:r>
          </a:p>
          <a:p>
            <a:pPr marL="285750" indent="-285750">
              <a:buFont typeface="Courier New" panose="02070309020205020404" pitchFamily="49" charset="0"/>
              <a:buChar char="o"/>
            </a:pPr>
            <a:endParaRPr lang="en-US" sz="2400" b="1"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sz="2400" b="1" dirty="0" smtClean="0">
                <a:latin typeface="Arial" panose="020B0604020202020204" pitchFamily="34" charset="0"/>
                <a:cs typeface="Arial" panose="020B0604020202020204" pitchFamily="34" charset="0"/>
              </a:rPr>
              <a:t>Self Advocacy</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6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228" y="251012"/>
            <a:ext cx="8596668" cy="851647"/>
          </a:xfrm>
        </p:spPr>
        <p:txBody>
          <a:bodyPr/>
          <a:lstStyle/>
          <a:p>
            <a:pPr algn="ctr"/>
            <a:r>
              <a:rPr lang="en-US" b="1" dirty="0" smtClean="0">
                <a:solidFill>
                  <a:srgbClr val="0000FF"/>
                </a:solidFill>
                <a:latin typeface="Arial" panose="020B0604020202020204" pitchFamily="34" charset="0"/>
                <a:cs typeface="Arial" panose="020B0604020202020204" pitchFamily="34" charset="0"/>
              </a:rPr>
              <a:t>Resources</a:t>
            </a:r>
            <a:endParaRPr lang="en-US" b="1" dirty="0">
              <a:solidFill>
                <a:srgbClr val="0000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4228" y="1102659"/>
            <a:ext cx="10438901" cy="5271247"/>
          </a:xfrm>
        </p:spPr>
        <p:txBody>
          <a:bodyPr>
            <a:normAutofit fontScale="92500" lnSpcReduction="20000"/>
          </a:bodyPr>
          <a:lstStyle/>
          <a:p>
            <a:pPr>
              <a:buClrTx/>
              <a:buFont typeface="Courier New" panose="02070309020205020404" pitchFamily="49" charset="0"/>
              <a:buChar char="o"/>
            </a:pPr>
            <a:r>
              <a:rPr lang="en-US" sz="2000" b="1" dirty="0" smtClean="0">
                <a:solidFill>
                  <a:schemeClr val="tx1"/>
                </a:solidFill>
              </a:rPr>
              <a:t>The Able Trust – </a:t>
            </a:r>
            <a:r>
              <a:rPr lang="en-US" sz="2000" dirty="0" smtClean="0">
                <a:solidFill>
                  <a:schemeClr val="tx1"/>
                </a:solidFill>
              </a:rPr>
              <a:t>www.abletrust.org</a:t>
            </a:r>
          </a:p>
          <a:p>
            <a:pPr>
              <a:buClrTx/>
              <a:buFont typeface="Courier New" panose="02070309020205020404" pitchFamily="49" charset="0"/>
              <a:buChar char="o"/>
            </a:pPr>
            <a:r>
              <a:rPr lang="en-US" sz="2000" b="1" dirty="0" smtClean="0">
                <a:solidFill>
                  <a:schemeClr val="tx1"/>
                </a:solidFill>
              </a:rPr>
              <a:t>Agency </a:t>
            </a:r>
            <a:r>
              <a:rPr lang="en-US" sz="2000" b="1" dirty="0">
                <a:solidFill>
                  <a:schemeClr val="tx1"/>
                </a:solidFill>
              </a:rPr>
              <a:t>for Persons with </a:t>
            </a:r>
            <a:r>
              <a:rPr lang="en-US" sz="2000" b="1" dirty="0" smtClean="0">
                <a:solidFill>
                  <a:schemeClr val="tx1"/>
                </a:solidFill>
              </a:rPr>
              <a:t>Disabilities - </a:t>
            </a:r>
            <a:r>
              <a:rPr lang="en-US" sz="2000" dirty="0" smtClean="0">
                <a:solidFill>
                  <a:schemeClr val="tx1"/>
                </a:solidFill>
              </a:rPr>
              <a:t>www.apdcares.org </a:t>
            </a:r>
          </a:p>
          <a:p>
            <a:pPr>
              <a:buClrTx/>
              <a:buFont typeface="Courier New" panose="02070309020205020404" pitchFamily="49" charset="0"/>
              <a:buChar char="o"/>
            </a:pPr>
            <a:r>
              <a:rPr lang="en-US" sz="2000" b="1" dirty="0">
                <a:solidFill>
                  <a:schemeClr val="tx1"/>
                </a:solidFill>
              </a:rPr>
              <a:t>CareerSource Florida - </a:t>
            </a:r>
            <a:r>
              <a:rPr lang="en-US" sz="2000" dirty="0">
                <a:solidFill>
                  <a:schemeClr val="tx1"/>
                </a:solidFill>
              </a:rPr>
              <a:t> www.careersourceflorida.com</a:t>
            </a:r>
          </a:p>
          <a:p>
            <a:pPr>
              <a:buClrTx/>
              <a:buFont typeface="Courier New" panose="02070309020205020404" pitchFamily="49" charset="0"/>
              <a:buChar char="o"/>
            </a:pPr>
            <a:r>
              <a:rPr lang="en-US" sz="2000" b="1" dirty="0" smtClean="0">
                <a:solidFill>
                  <a:schemeClr val="tx1"/>
                </a:solidFill>
              </a:rPr>
              <a:t>Disability Resources </a:t>
            </a:r>
            <a:r>
              <a:rPr lang="en-US" sz="2000" dirty="0" smtClean="0">
                <a:solidFill>
                  <a:schemeClr val="tx1"/>
                </a:solidFill>
              </a:rPr>
              <a:t>– www.disability.gov </a:t>
            </a:r>
          </a:p>
          <a:p>
            <a:pPr>
              <a:buClrTx/>
              <a:buFont typeface="Courier New" panose="02070309020205020404" pitchFamily="49" charset="0"/>
              <a:buChar char="o"/>
            </a:pPr>
            <a:r>
              <a:rPr lang="en-US" sz="2000" b="1" dirty="0" smtClean="0">
                <a:solidFill>
                  <a:schemeClr val="tx1"/>
                </a:solidFill>
              </a:rPr>
              <a:t>Disability Scoop - </a:t>
            </a:r>
            <a:r>
              <a:rPr lang="en-US" sz="2000" dirty="0" smtClean="0">
                <a:solidFill>
                  <a:schemeClr val="tx1"/>
                </a:solidFill>
              </a:rPr>
              <a:t>www.disabilityscoop.org</a:t>
            </a:r>
          </a:p>
          <a:p>
            <a:pPr>
              <a:buClrTx/>
              <a:buFont typeface="Courier New" panose="02070309020205020404" pitchFamily="49" charset="0"/>
              <a:buChar char="o"/>
            </a:pPr>
            <a:r>
              <a:rPr lang="en-US" sz="2000" b="1" dirty="0" smtClean="0">
                <a:solidFill>
                  <a:schemeClr val="tx1"/>
                </a:solidFill>
              </a:rPr>
              <a:t>Employment Websites:</a:t>
            </a:r>
          </a:p>
          <a:p>
            <a:pPr marL="0" indent="0">
              <a:buClrTx/>
              <a:buNone/>
            </a:pPr>
            <a:r>
              <a:rPr lang="en-US" sz="2000" dirty="0">
                <a:solidFill>
                  <a:schemeClr val="tx1"/>
                </a:solidFill>
              </a:rPr>
              <a:t> </a:t>
            </a:r>
            <a:r>
              <a:rPr lang="en-US" sz="2000" dirty="0" smtClean="0">
                <a:solidFill>
                  <a:schemeClr val="tx1"/>
                </a:solidFill>
              </a:rPr>
              <a:t>    www.indeed.com</a:t>
            </a:r>
          </a:p>
          <a:p>
            <a:pPr marL="0" indent="0">
              <a:buClrTx/>
              <a:buNone/>
            </a:pPr>
            <a:r>
              <a:rPr lang="en-US" sz="2000" dirty="0" smtClean="0">
                <a:solidFill>
                  <a:schemeClr val="tx1"/>
                </a:solidFill>
              </a:rPr>
              <a:t>     www.employflorida.com </a:t>
            </a:r>
            <a:endParaRPr lang="en-US" sz="2000" dirty="0" smtClean="0">
              <a:solidFill>
                <a:schemeClr val="tx1"/>
              </a:solidFill>
            </a:endParaRPr>
          </a:p>
          <a:p>
            <a:pPr>
              <a:buClrTx/>
              <a:buFont typeface="Courier New" panose="02070309020205020404" pitchFamily="49" charset="0"/>
              <a:buChar char="o"/>
            </a:pPr>
            <a:r>
              <a:rPr lang="en-US" sz="2000" b="1" dirty="0" smtClean="0">
                <a:solidFill>
                  <a:schemeClr val="tx1"/>
                </a:solidFill>
              </a:rPr>
              <a:t>Florida Commission for </a:t>
            </a:r>
            <a:r>
              <a:rPr lang="en-US" sz="2000" b="1" dirty="0">
                <a:solidFill>
                  <a:schemeClr val="tx1"/>
                </a:solidFill>
              </a:rPr>
              <a:t>Transportation Disadvantaged </a:t>
            </a:r>
            <a:r>
              <a:rPr lang="en-US" sz="2000" dirty="0">
                <a:solidFill>
                  <a:schemeClr val="tx1"/>
                </a:solidFill>
              </a:rPr>
              <a:t>- </a:t>
            </a:r>
            <a:r>
              <a:rPr lang="en-US" sz="2000" dirty="0" smtClean="0">
                <a:solidFill>
                  <a:schemeClr val="tx1"/>
                </a:solidFill>
              </a:rPr>
              <a:t>www.dot.state.fl.us/CTD</a:t>
            </a:r>
            <a:r>
              <a:rPr lang="en-US" sz="2000" dirty="0">
                <a:solidFill>
                  <a:schemeClr val="tx1"/>
                </a:solidFill>
              </a:rPr>
              <a:t>/</a:t>
            </a:r>
            <a:endParaRPr lang="en-US" sz="2000" dirty="0" smtClean="0">
              <a:solidFill>
                <a:schemeClr val="tx1"/>
              </a:solidFill>
            </a:endParaRPr>
          </a:p>
          <a:p>
            <a:pPr>
              <a:buClrTx/>
              <a:buFont typeface="Courier New" panose="02070309020205020404" pitchFamily="49" charset="0"/>
              <a:buChar char="o"/>
            </a:pPr>
            <a:r>
              <a:rPr lang="en-US" sz="2000" b="1" dirty="0" smtClean="0">
                <a:solidFill>
                  <a:schemeClr val="tx1"/>
                </a:solidFill>
              </a:rPr>
              <a:t>Florida Developmental </a:t>
            </a:r>
            <a:r>
              <a:rPr lang="en-US" sz="2000" b="1" dirty="0">
                <a:solidFill>
                  <a:schemeClr val="tx1"/>
                </a:solidFill>
              </a:rPr>
              <a:t>Disabilities Council </a:t>
            </a:r>
            <a:r>
              <a:rPr lang="en-US" sz="2000" b="1" dirty="0" smtClean="0">
                <a:solidFill>
                  <a:schemeClr val="tx1"/>
                </a:solidFill>
              </a:rPr>
              <a:t>- </a:t>
            </a:r>
            <a:r>
              <a:rPr lang="en-US" sz="2000" dirty="0" smtClean="0">
                <a:solidFill>
                  <a:schemeClr val="tx1"/>
                </a:solidFill>
              </a:rPr>
              <a:t>www.fddc.org</a:t>
            </a:r>
            <a:r>
              <a:rPr lang="en-US" sz="2000" dirty="0">
                <a:solidFill>
                  <a:schemeClr val="tx1"/>
                </a:solidFill>
              </a:rPr>
              <a:t>/</a:t>
            </a:r>
          </a:p>
          <a:p>
            <a:pPr>
              <a:buClrTx/>
              <a:buFont typeface="Courier New" panose="02070309020205020404" pitchFamily="49" charset="0"/>
              <a:buChar char="o"/>
            </a:pPr>
            <a:r>
              <a:rPr lang="en-US" sz="2000" b="1" dirty="0" smtClean="0">
                <a:solidFill>
                  <a:schemeClr val="tx1"/>
                </a:solidFill>
              </a:rPr>
              <a:t>Jobs </a:t>
            </a:r>
            <a:r>
              <a:rPr lang="en-US" sz="2000" b="1" dirty="0">
                <a:solidFill>
                  <a:schemeClr val="tx1"/>
                </a:solidFill>
              </a:rPr>
              <a:t>Accommodation Network </a:t>
            </a:r>
            <a:r>
              <a:rPr lang="en-US" sz="2000" b="1" dirty="0" smtClean="0">
                <a:solidFill>
                  <a:schemeClr val="tx1"/>
                </a:solidFill>
              </a:rPr>
              <a:t>– </a:t>
            </a:r>
            <a:r>
              <a:rPr lang="en-US" sz="2000" dirty="0" smtClean="0">
                <a:solidFill>
                  <a:schemeClr val="tx1"/>
                </a:solidFill>
              </a:rPr>
              <a:t>www.askjan.org</a:t>
            </a:r>
            <a:r>
              <a:rPr lang="en-US" sz="2000" b="1" dirty="0" smtClean="0">
                <a:solidFill>
                  <a:schemeClr val="tx1"/>
                </a:solidFill>
              </a:rPr>
              <a:t> </a:t>
            </a:r>
            <a:endParaRPr lang="en-US" sz="2000" b="1" dirty="0" smtClean="0">
              <a:solidFill>
                <a:schemeClr val="tx1"/>
              </a:solidFill>
            </a:endParaRPr>
          </a:p>
          <a:p>
            <a:pPr>
              <a:buClrTx/>
              <a:buFont typeface="Courier New" panose="02070309020205020404" pitchFamily="49" charset="0"/>
              <a:buChar char="o"/>
            </a:pPr>
            <a:r>
              <a:rPr lang="en-US" sz="2000" b="1" dirty="0" smtClean="0">
                <a:solidFill>
                  <a:schemeClr val="tx1"/>
                </a:solidFill>
              </a:rPr>
              <a:t>National </a:t>
            </a:r>
            <a:r>
              <a:rPr lang="en-US" sz="2000" b="1" dirty="0" smtClean="0">
                <a:solidFill>
                  <a:schemeClr val="tx1"/>
                </a:solidFill>
              </a:rPr>
              <a:t>Disability Institute (NDI) </a:t>
            </a:r>
            <a:r>
              <a:rPr lang="en-US" sz="2000" b="1" dirty="0">
                <a:solidFill>
                  <a:schemeClr val="tx1"/>
                </a:solidFill>
              </a:rPr>
              <a:t>- </a:t>
            </a:r>
            <a:r>
              <a:rPr lang="en-US" sz="2000" dirty="0" smtClean="0">
                <a:solidFill>
                  <a:schemeClr val="tx1"/>
                </a:solidFill>
              </a:rPr>
              <a:t>www.realeconomicimpact.org</a:t>
            </a:r>
          </a:p>
          <a:p>
            <a:pPr>
              <a:buClrTx/>
              <a:buFont typeface="Courier New" panose="02070309020205020404" pitchFamily="49" charset="0"/>
              <a:buChar char="o"/>
            </a:pPr>
            <a:r>
              <a:rPr lang="en-US" sz="2000" b="1" dirty="0" smtClean="0">
                <a:solidFill>
                  <a:schemeClr val="tx1"/>
                </a:solidFill>
              </a:rPr>
              <a:t>Social </a:t>
            </a:r>
            <a:r>
              <a:rPr lang="en-US" sz="2000" b="1" dirty="0">
                <a:solidFill>
                  <a:schemeClr val="tx1"/>
                </a:solidFill>
              </a:rPr>
              <a:t>Security Administration - </a:t>
            </a:r>
            <a:r>
              <a:rPr lang="en-US" sz="2000" dirty="0" smtClean="0">
                <a:solidFill>
                  <a:schemeClr val="tx1"/>
                </a:solidFill>
              </a:rPr>
              <a:t>www.ssa.gov</a:t>
            </a:r>
          </a:p>
          <a:p>
            <a:pPr>
              <a:buClrTx/>
              <a:buFont typeface="Courier New" panose="02070309020205020404" pitchFamily="49" charset="0"/>
              <a:buChar char="o"/>
            </a:pPr>
            <a:r>
              <a:rPr lang="en-US" sz="2000" b="1" dirty="0">
                <a:solidFill>
                  <a:schemeClr val="tx1"/>
                </a:solidFill>
              </a:rPr>
              <a:t>Vocational Rehabilitation - </a:t>
            </a:r>
            <a:r>
              <a:rPr lang="en-US" sz="2000" dirty="0">
                <a:solidFill>
                  <a:schemeClr val="tx1"/>
                </a:solidFill>
              </a:rPr>
              <a:t>www.rehabworks.org </a:t>
            </a:r>
            <a:endParaRPr lang="en-US" sz="2000" b="1" dirty="0">
              <a:solidFill>
                <a:schemeClr val="tx1"/>
              </a:solidFill>
            </a:endParaRPr>
          </a:p>
          <a:p>
            <a:pPr>
              <a:buClrTx/>
              <a:buFont typeface="Courier New" panose="02070309020205020404" pitchFamily="49" charset="0"/>
              <a:buChar char="o"/>
            </a:pPr>
            <a:endParaRPr lang="en-US" b="1" dirty="0">
              <a:solidFill>
                <a:schemeClr val="tx1"/>
              </a:solidFill>
            </a:endParaRPr>
          </a:p>
          <a:p>
            <a:pPr>
              <a:buClrTx/>
              <a:buFont typeface="Courier New" panose="02070309020205020404" pitchFamily="49" charset="0"/>
              <a:buChar char="o"/>
            </a:pPr>
            <a:endParaRPr lang="en-US" b="1" dirty="0" smtClean="0">
              <a:solidFill>
                <a:schemeClr val="tx1"/>
              </a:solidFill>
            </a:endParaRPr>
          </a:p>
          <a:p>
            <a:pPr>
              <a:buClrTx/>
              <a:buFont typeface="Courier New" panose="02070309020205020404" pitchFamily="49" charset="0"/>
              <a:buChar char="o"/>
            </a:pPr>
            <a:endParaRPr lang="en-US" dirty="0" smtClean="0"/>
          </a:p>
          <a:p>
            <a:pPr>
              <a:buClrTx/>
              <a:buFont typeface="Courier New" panose="02070309020205020404" pitchFamily="49" charset="0"/>
              <a:buChar char="o"/>
            </a:pPr>
            <a:endParaRPr lang="en-US" dirty="0" smtClean="0"/>
          </a:p>
          <a:p>
            <a:pPr>
              <a:buClrTx/>
              <a:buFont typeface="Courier New" panose="02070309020205020404" pitchFamily="49" charset="0"/>
              <a:buChar char="o"/>
            </a:pPr>
            <a:endParaRPr lang="en-US" dirty="0" smtClean="0"/>
          </a:p>
          <a:p>
            <a:pPr>
              <a:buClrTx/>
              <a:buFont typeface="Courier New" panose="02070309020205020404" pitchFamily="49" charset="0"/>
              <a:buChar char="o"/>
            </a:pPr>
            <a:endParaRPr lang="en-US" dirty="0" smtClean="0"/>
          </a:p>
          <a:p>
            <a:pPr>
              <a:buClrTx/>
              <a:buFont typeface="Courier New" panose="02070309020205020404" pitchFamily="49" charset="0"/>
              <a:buChar char="o"/>
            </a:pPr>
            <a:endParaRPr lang="en-US" dirty="0"/>
          </a:p>
        </p:txBody>
      </p:sp>
    </p:spTree>
    <p:extLst>
      <p:ext uri="{BB962C8B-B14F-4D97-AF65-F5344CB8AC3E}">
        <p14:creationId xmlns:p14="http://schemas.microsoft.com/office/powerpoint/2010/main" val="210204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290" y="609600"/>
            <a:ext cx="7064943" cy="699436"/>
          </a:xfrm>
          <a:solidFill>
            <a:schemeClr val="accent1">
              <a:lumMod val="40000"/>
              <a:lumOff val="60000"/>
            </a:schemeClr>
          </a:solidFill>
          <a:ln>
            <a:solidFill>
              <a:schemeClr val="tx1"/>
            </a:solidFill>
          </a:ln>
        </p:spPr>
        <p:txBody>
          <a:bodyPr/>
          <a:lstStyle/>
          <a:p>
            <a:pPr algn="ctr"/>
            <a:r>
              <a:rPr lang="en-US" dirty="0" smtClean="0">
                <a:solidFill>
                  <a:srgbClr val="0000FF"/>
                </a:solidFill>
                <a:latin typeface="Arial Black" panose="020B0A04020102020204" pitchFamily="34" charset="0"/>
              </a:rPr>
              <a:t>Contact Information</a:t>
            </a:r>
            <a:endParaRPr lang="en-US" dirty="0">
              <a:solidFill>
                <a:srgbClr val="0000FF"/>
              </a:solidFill>
              <a:latin typeface="Arial Black" panose="020B0A04020102020204" pitchFamily="34" charset="0"/>
            </a:endParaRPr>
          </a:p>
        </p:txBody>
      </p:sp>
      <p:sp>
        <p:nvSpPr>
          <p:cNvPr id="3" name="Content Placeholder 2"/>
          <p:cNvSpPr>
            <a:spLocks noGrp="1"/>
          </p:cNvSpPr>
          <p:nvPr>
            <p:ph idx="1"/>
          </p:nvPr>
        </p:nvSpPr>
        <p:spPr>
          <a:xfrm>
            <a:off x="616017" y="1497105"/>
            <a:ext cx="9352736" cy="5360895"/>
          </a:xfrm>
        </p:spPr>
        <p:txBody>
          <a:bodyPr>
            <a:normAutofit fontScale="40000" lnSpcReduction="20000"/>
          </a:bodyPr>
          <a:lstStyle/>
          <a:p>
            <a:pPr marL="0" indent="0">
              <a:buNone/>
            </a:pPr>
            <a:endParaRPr lang="en-US" sz="2800" b="1" dirty="0" smtClean="0">
              <a:latin typeface="Arial" panose="020B0604020202020204" pitchFamily="34" charset="0"/>
              <a:cs typeface="Arial" panose="020B0604020202020204" pitchFamily="34" charset="0"/>
            </a:endParaRPr>
          </a:p>
          <a:p>
            <a:pPr marL="0" indent="0">
              <a:buNone/>
            </a:pPr>
            <a:r>
              <a:rPr lang="en-US" sz="6000" b="1" dirty="0" smtClean="0">
                <a:solidFill>
                  <a:schemeClr val="tx1"/>
                </a:solidFill>
                <a:latin typeface="Arial" panose="020B0604020202020204" pitchFamily="34" charset="0"/>
                <a:cs typeface="Arial" panose="020B0604020202020204" pitchFamily="34" charset="0"/>
              </a:rPr>
              <a:t>JR Harding, Ed.D. </a:t>
            </a:r>
          </a:p>
          <a:p>
            <a:pPr marL="0" indent="0">
              <a:buNone/>
            </a:pPr>
            <a:r>
              <a:rPr lang="en-US" sz="5000" b="1" dirty="0" smtClean="0">
                <a:solidFill>
                  <a:schemeClr val="tx1"/>
                </a:solidFill>
                <a:latin typeface="Arial" panose="020B0604020202020204" pitchFamily="34" charset="0"/>
                <a:cs typeface="Arial" panose="020B0604020202020204" pitchFamily="34" charset="0"/>
              </a:rPr>
              <a:t>Agency for Persons with Disabilities</a:t>
            </a:r>
          </a:p>
          <a:p>
            <a:pPr marL="0" indent="0">
              <a:buClrTx/>
              <a:buNone/>
            </a:pPr>
            <a:r>
              <a:rPr lang="en-US" sz="5000" dirty="0" smtClean="0">
                <a:solidFill>
                  <a:schemeClr val="tx1"/>
                </a:solidFill>
              </a:rPr>
              <a:t>State Office Community Supports</a:t>
            </a:r>
          </a:p>
          <a:p>
            <a:pPr marL="0" indent="0">
              <a:buClrTx/>
              <a:buNone/>
            </a:pPr>
            <a:r>
              <a:rPr lang="en-US" sz="5000" dirty="0" smtClean="0">
                <a:solidFill>
                  <a:schemeClr val="tx1"/>
                </a:solidFill>
              </a:rPr>
              <a:t>4030 Esplanade Way, Suite 380 Q, Tallahassee, FL 32399</a:t>
            </a:r>
          </a:p>
          <a:p>
            <a:pPr marL="0" indent="0">
              <a:buClrTx/>
              <a:buNone/>
            </a:pPr>
            <a:r>
              <a:rPr lang="en-US" sz="5000" dirty="0" smtClean="0">
                <a:solidFill>
                  <a:schemeClr val="tx1"/>
                </a:solidFill>
              </a:rPr>
              <a:t>Office: 850-922-5220/Cell</a:t>
            </a:r>
            <a:r>
              <a:rPr lang="en-US" sz="5000" dirty="0">
                <a:solidFill>
                  <a:schemeClr val="tx1"/>
                </a:solidFill>
              </a:rPr>
              <a:t>: 850-510-4628</a:t>
            </a:r>
          </a:p>
          <a:p>
            <a:pPr marL="0" indent="0">
              <a:buClrTx/>
              <a:buNone/>
            </a:pPr>
            <a:r>
              <a:rPr lang="en-US" sz="5000" dirty="0">
                <a:solidFill>
                  <a:schemeClr val="tx1"/>
                </a:solidFill>
              </a:rPr>
              <a:t>Email: JR.Harding@apdcares.org </a:t>
            </a:r>
            <a:endParaRPr lang="en-US" sz="5000" dirty="0" smtClean="0">
              <a:solidFill>
                <a:schemeClr val="tx1"/>
              </a:solidFill>
            </a:endParaRPr>
          </a:p>
          <a:p>
            <a:pPr marL="0" indent="0">
              <a:buClrTx/>
              <a:buNone/>
            </a:pPr>
            <a:endParaRPr lang="en-US" sz="2000" dirty="0" smtClean="0">
              <a:solidFill>
                <a:schemeClr val="tx1"/>
              </a:solidFill>
            </a:endParaRPr>
          </a:p>
          <a:p>
            <a:pPr marL="0" indent="0">
              <a:buNone/>
            </a:pPr>
            <a:r>
              <a:rPr lang="en-US" sz="6000" b="1" dirty="0" smtClean="0">
                <a:solidFill>
                  <a:schemeClr val="tx1"/>
                </a:solidFill>
                <a:latin typeface="Arial" panose="020B0604020202020204" pitchFamily="34" charset="0"/>
                <a:cs typeface="Arial" panose="020B0604020202020204" pitchFamily="34" charset="0"/>
              </a:rPr>
              <a:t>Katrina Washington</a:t>
            </a:r>
          </a:p>
          <a:p>
            <a:pPr marL="0" indent="0">
              <a:buNone/>
            </a:pPr>
            <a:r>
              <a:rPr lang="en-US" sz="5100" b="1" dirty="0">
                <a:solidFill>
                  <a:schemeClr val="tx1"/>
                </a:solidFill>
                <a:latin typeface="Arial" panose="020B0604020202020204" pitchFamily="34" charset="0"/>
                <a:cs typeface="Arial" panose="020B0604020202020204" pitchFamily="34" charset="0"/>
              </a:rPr>
              <a:t>Agency for Persons with Disabilities</a:t>
            </a:r>
          </a:p>
          <a:p>
            <a:pPr marL="0" indent="0">
              <a:buClrTx/>
              <a:buNone/>
            </a:pPr>
            <a:r>
              <a:rPr lang="en-US" sz="5100" dirty="0" smtClean="0">
                <a:solidFill>
                  <a:schemeClr val="tx1"/>
                </a:solidFill>
              </a:rPr>
              <a:t>State Office Community Supports &amp; Supported Employmen</a:t>
            </a:r>
            <a:r>
              <a:rPr lang="en-US" sz="5100" dirty="0">
                <a:solidFill>
                  <a:schemeClr val="tx1"/>
                </a:solidFill>
              </a:rPr>
              <a:t>t</a:t>
            </a:r>
          </a:p>
          <a:p>
            <a:pPr marL="0" indent="0">
              <a:buClrTx/>
              <a:buNone/>
            </a:pPr>
            <a:r>
              <a:rPr lang="en-US" sz="5100" dirty="0" smtClean="0">
                <a:solidFill>
                  <a:schemeClr val="tx1"/>
                </a:solidFill>
              </a:rPr>
              <a:t>160 Government Street, Suite 412, Pensacola, FL  32502</a:t>
            </a:r>
          </a:p>
          <a:p>
            <a:pPr marL="0" indent="0">
              <a:buClrTx/>
              <a:buNone/>
            </a:pPr>
            <a:r>
              <a:rPr lang="en-US" sz="5100" dirty="0" smtClean="0">
                <a:solidFill>
                  <a:schemeClr val="tx1"/>
                </a:solidFill>
              </a:rPr>
              <a:t>Office: 850-595-8329/Cell</a:t>
            </a:r>
            <a:r>
              <a:rPr lang="en-US" sz="5100" dirty="0">
                <a:solidFill>
                  <a:schemeClr val="tx1"/>
                </a:solidFill>
              </a:rPr>
              <a:t>: </a:t>
            </a:r>
            <a:r>
              <a:rPr lang="en-US" sz="5100" dirty="0" smtClean="0">
                <a:solidFill>
                  <a:schemeClr val="tx1"/>
                </a:solidFill>
              </a:rPr>
              <a:t>850-556-5859</a:t>
            </a:r>
            <a:endParaRPr lang="en-US" sz="5100" dirty="0">
              <a:solidFill>
                <a:schemeClr val="tx1"/>
              </a:solidFill>
            </a:endParaRPr>
          </a:p>
          <a:p>
            <a:pPr marL="0" indent="0">
              <a:buClrTx/>
              <a:buNone/>
            </a:pPr>
            <a:r>
              <a:rPr lang="en-US" sz="5100" dirty="0">
                <a:solidFill>
                  <a:schemeClr val="tx1"/>
                </a:solidFill>
              </a:rPr>
              <a:t>Email: </a:t>
            </a:r>
            <a:r>
              <a:rPr lang="en-US" sz="5100" dirty="0" smtClean="0">
                <a:solidFill>
                  <a:schemeClr val="tx1"/>
                </a:solidFill>
              </a:rPr>
              <a:t>Katrina.Washington@apdcares.org </a:t>
            </a:r>
            <a:endParaRPr lang="en-US" sz="5100" dirty="0">
              <a:solidFill>
                <a:schemeClr val="tx1"/>
              </a:solidFill>
            </a:endParaRPr>
          </a:p>
          <a:p>
            <a:pPr marL="0" indent="0">
              <a:buNone/>
            </a:pPr>
            <a:endParaRPr 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6941" y="1497105"/>
            <a:ext cx="2439155" cy="2591083"/>
          </a:xfrm>
          <a:prstGeom prst="rect">
            <a:avLst/>
          </a:prstGeom>
        </p:spPr>
      </p:pic>
    </p:spTree>
    <p:extLst>
      <p:ext uri="{BB962C8B-B14F-4D97-AF65-F5344CB8AC3E}">
        <p14:creationId xmlns:p14="http://schemas.microsoft.com/office/powerpoint/2010/main" val="276707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9729"/>
            <a:ext cx="4319551" cy="3343834"/>
          </a:xfrm>
          <a:prstGeom prst="rect">
            <a:avLst/>
          </a:prstGeom>
        </p:spPr>
      </p:pic>
      <p:sp>
        <p:nvSpPr>
          <p:cNvPr id="4" name="Title 3"/>
          <p:cNvSpPr txBox="1">
            <a:spLocks/>
          </p:cNvSpPr>
          <p:nvPr/>
        </p:nvSpPr>
        <p:spPr>
          <a:xfrm>
            <a:off x="3541059" y="3110752"/>
            <a:ext cx="5387788" cy="112955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dirty="0" smtClean="0">
                <a:solidFill>
                  <a:srgbClr val="0000FF"/>
                </a:solidFill>
                <a:latin typeface="Arial" panose="020B0604020202020204" pitchFamily="34" charset="0"/>
                <a:cs typeface="Arial" panose="020B0604020202020204" pitchFamily="34" charset="0"/>
              </a:rPr>
              <a:t>Thank You!</a:t>
            </a:r>
            <a:endParaRPr lang="en-US" sz="6600" b="1" dirty="0">
              <a:solidFill>
                <a:srgbClr val="0000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074" y="0"/>
            <a:ext cx="5251260" cy="1799729"/>
          </a:xfrm>
          <a:prstGeom prst="rect">
            <a:avLst/>
          </a:prstGeom>
        </p:spPr>
      </p:pic>
    </p:spTree>
    <p:extLst>
      <p:ext uri="{BB962C8B-B14F-4D97-AF65-F5344CB8AC3E}">
        <p14:creationId xmlns:p14="http://schemas.microsoft.com/office/powerpoint/2010/main" val="252912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764" y="1962846"/>
            <a:ext cx="2330824" cy="3290047"/>
          </a:xfrm>
          <a:prstGeom prst="rect">
            <a:avLst/>
          </a:prstGeom>
        </p:spPr>
      </p:pic>
      <p:sp>
        <p:nvSpPr>
          <p:cNvPr id="3" name="Title 2"/>
          <p:cNvSpPr>
            <a:spLocks noGrp="1"/>
          </p:cNvSpPr>
          <p:nvPr>
            <p:ph type="title"/>
          </p:nvPr>
        </p:nvSpPr>
        <p:spPr>
          <a:xfrm>
            <a:off x="161365" y="71717"/>
            <a:ext cx="9179859" cy="1102659"/>
          </a:xfrm>
          <a:solidFill>
            <a:schemeClr val="bg1"/>
          </a:solidFill>
          <a:ln>
            <a:solidFill>
              <a:schemeClr val="bg1"/>
            </a:solidFill>
          </a:ln>
        </p:spPr>
        <p:txBody>
          <a:bodyPr>
            <a:noAutofit/>
          </a:bodyPr>
          <a:lstStyle/>
          <a:p>
            <a:pPr algn="ctr"/>
            <a:r>
              <a:rPr lang="en-US" sz="2400" dirty="0" smtClean="0">
                <a:solidFill>
                  <a:srgbClr val="0000FF"/>
                </a:solidFill>
                <a:latin typeface="Arial Black" panose="020B0A04020102020204" pitchFamily="34" charset="0"/>
              </a:rPr>
              <a:t/>
            </a:r>
            <a:br>
              <a:rPr lang="en-US" sz="2400" dirty="0" smtClean="0">
                <a:solidFill>
                  <a:srgbClr val="0000FF"/>
                </a:solidFill>
                <a:latin typeface="Arial Black" panose="020B0A04020102020204" pitchFamily="34" charset="0"/>
              </a:rPr>
            </a:br>
            <a:r>
              <a:rPr lang="en-US" sz="2400" dirty="0" smtClean="0">
                <a:solidFill>
                  <a:srgbClr val="0000FF"/>
                </a:solidFill>
                <a:latin typeface="Arial Black" panose="020B0A04020102020204" pitchFamily="34" charset="0"/>
              </a:rPr>
              <a:t>Real Facts and Real Numbers about the Workforce</a:t>
            </a:r>
            <a:endParaRPr lang="en-US" sz="2400" dirty="0">
              <a:solidFill>
                <a:srgbClr val="0000FF"/>
              </a:solidFill>
              <a:latin typeface="Arial Black" panose="020B0A04020102020204" pitchFamily="34" charset="0"/>
            </a:endParaRPr>
          </a:p>
        </p:txBody>
      </p:sp>
      <p:sp>
        <p:nvSpPr>
          <p:cNvPr id="4" name="Content Placeholder 3"/>
          <p:cNvSpPr>
            <a:spLocks noGrp="1"/>
          </p:cNvSpPr>
          <p:nvPr>
            <p:ph idx="1"/>
          </p:nvPr>
        </p:nvSpPr>
        <p:spPr>
          <a:xfrm>
            <a:off x="376517" y="1174377"/>
            <a:ext cx="9314329" cy="5387788"/>
          </a:xfrm>
        </p:spPr>
        <p:txBody>
          <a:bodyPr>
            <a:normAutofit/>
          </a:bodyPr>
          <a:lstStyle/>
          <a:p>
            <a:pPr marL="0" indent="0">
              <a:buClr>
                <a:schemeClr val="tx1"/>
              </a:buClr>
              <a:buNone/>
            </a:pPr>
            <a:r>
              <a:rPr lang="en-US" b="1" dirty="0" smtClean="0"/>
              <a:t>National Employment Rates for Persons with Disabilities and Without Disabilities</a:t>
            </a:r>
            <a:br>
              <a:rPr lang="en-US" b="1" dirty="0" smtClean="0"/>
            </a:br>
            <a:r>
              <a:rPr lang="en-US" b="1" dirty="0" smtClean="0"/>
              <a:t> </a:t>
            </a:r>
            <a:endParaRPr lang="en-US" b="1" dirty="0" smtClean="0">
              <a:latin typeface="Arial" panose="020B0604020202020204" pitchFamily="34" charset="0"/>
              <a:cs typeface="Arial" panose="020B0604020202020204" pitchFamily="34" charset="0"/>
            </a:endParaRPr>
          </a:p>
          <a:p>
            <a:pPr>
              <a:buClr>
                <a:schemeClr val="tx1"/>
              </a:buClr>
              <a:buFont typeface="Courier New" panose="02070309020205020404" pitchFamily="49" charset="0"/>
              <a:buChar char="o"/>
            </a:pPr>
            <a:r>
              <a:rPr lang="en-US" dirty="0" smtClean="0"/>
              <a:t>34.4% of individuals with a disability are working.</a:t>
            </a:r>
          </a:p>
          <a:p>
            <a:pPr>
              <a:buClr>
                <a:schemeClr val="tx1"/>
              </a:buClr>
              <a:buFont typeface="Courier New" panose="02070309020205020404" pitchFamily="49" charset="0"/>
              <a:buChar char="o"/>
            </a:pPr>
            <a:r>
              <a:rPr lang="en-US" dirty="0" smtClean="0"/>
              <a:t>75.4% of individuals without a disability are working.</a:t>
            </a:r>
          </a:p>
          <a:p>
            <a:pPr marL="0" indent="0">
              <a:buClr>
                <a:schemeClr val="tx1"/>
              </a:buClr>
              <a:buNone/>
            </a:pPr>
            <a:r>
              <a:rPr lang="en-US" dirty="0" smtClean="0"/>
              <a:t>      </a:t>
            </a:r>
            <a:r>
              <a:rPr lang="en-US" dirty="0"/>
              <a:t> </a:t>
            </a:r>
            <a:endParaRPr lang="en-US" dirty="0" smtClean="0"/>
          </a:p>
          <a:p>
            <a:pPr marL="0" indent="0">
              <a:buClr>
                <a:schemeClr val="tx1"/>
              </a:buClr>
              <a:buNone/>
            </a:pPr>
            <a:r>
              <a:rPr lang="en-US" b="1" dirty="0" smtClean="0">
                <a:solidFill>
                  <a:schemeClr val="tx1"/>
                </a:solidFill>
              </a:rPr>
              <a:t>State of Florida Rates for Persons with Disabilities and Without Disabilities</a:t>
            </a:r>
            <a:endParaRPr lang="en-US" b="1" dirty="0">
              <a:solidFill>
                <a:schemeClr val="tx1"/>
              </a:solidFill>
            </a:endParaRPr>
          </a:p>
          <a:p>
            <a:pPr>
              <a:buClr>
                <a:schemeClr val="tx1"/>
              </a:buClr>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39.1 % </a:t>
            </a:r>
            <a:r>
              <a:rPr lang="en-US" dirty="0" smtClean="0">
                <a:solidFill>
                  <a:schemeClr val="tx1"/>
                </a:solidFill>
                <a:latin typeface="Arial" panose="020B0604020202020204" pitchFamily="34" charset="0"/>
                <a:cs typeface="Arial" panose="020B0604020202020204" pitchFamily="34" charset="0"/>
              </a:rPr>
              <a:t>of individuals with a disability are working.</a:t>
            </a:r>
          </a:p>
          <a:p>
            <a:pPr>
              <a:buClr>
                <a:schemeClr val="tx1"/>
              </a:buClr>
              <a:buFont typeface="Courier New" panose="02070309020205020404" pitchFamily="49" charset="0"/>
              <a:buChar char="o"/>
            </a:pPr>
            <a:r>
              <a:rPr lang="en-US" dirty="0" smtClean="0">
                <a:solidFill>
                  <a:schemeClr val="tx1"/>
                </a:solidFill>
                <a:latin typeface="Arial" panose="020B0604020202020204" pitchFamily="34" charset="0"/>
                <a:cs typeface="Arial" panose="020B0604020202020204" pitchFamily="34" charset="0"/>
              </a:rPr>
              <a:t>77.7% of individuals without a disability are working.</a:t>
            </a:r>
          </a:p>
          <a:p>
            <a:pPr marL="0" indent="0">
              <a:buClr>
                <a:schemeClr val="tx1"/>
              </a:buClr>
              <a:buNone/>
            </a:pPr>
            <a:endParaRPr lang="en-US" b="1" dirty="0" smtClean="0">
              <a:solidFill>
                <a:srgbClr val="0000FF"/>
              </a:solidFill>
            </a:endParaRPr>
          </a:p>
          <a:p>
            <a:pPr marL="0" indent="0">
              <a:buClr>
                <a:schemeClr val="tx1"/>
              </a:buClr>
              <a:buNone/>
            </a:pPr>
            <a:endParaRPr lang="en-US" b="1" dirty="0">
              <a:solidFill>
                <a:srgbClr val="0000FF"/>
              </a:solidFill>
            </a:endParaRPr>
          </a:p>
          <a:p>
            <a:pPr marL="0" indent="0">
              <a:buClr>
                <a:schemeClr val="tx1"/>
              </a:buClr>
              <a:buNone/>
            </a:pPr>
            <a:r>
              <a:rPr lang="en-US" b="1" dirty="0" smtClean="0">
                <a:solidFill>
                  <a:srgbClr val="0000FF"/>
                </a:solidFill>
              </a:rPr>
              <a:t>Note:</a:t>
            </a:r>
            <a:r>
              <a:rPr lang="en-US" dirty="0" smtClean="0">
                <a:solidFill>
                  <a:srgbClr val="0000FF"/>
                </a:solidFill>
              </a:rPr>
              <a:t>  At the national level there was a 41% employment difference                    between the two groups. At the State of Florida level there was a 43.3%                employment 	difference between the two groups</a:t>
            </a:r>
            <a:r>
              <a:rPr lang="en-US" dirty="0" smtClean="0"/>
              <a:t>.  </a:t>
            </a:r>
            <a:endParaRPr lang="en-US" dirty="0" smtClean="0"/>
          </a:p>
          <a:p>
            <a:pPr marL="0" indent="0">
              <a:buClr>
                <a:schemeClr val="tx1"/>
              </a:buClr>
              <a:buNone/>
            </a:pPr>
            <a:r>
              <a:rPr lang="en-US" sz="1200" dirty="0" smtClean="0">
                <a:solidFill>
                  <a:srgbClr val="0000FF"/>
                </a:solidFill>
              </a:rPr>
              <a:t> </a:t>
            </a:r>
            <a:r>
              <a:rPr lang="en-US" sz="1400" i="1" dirty="0" smtClean="0">
                <a:solidFill>
                  <a:srgbClr val="0000FF"/>
                </a:solidFill>
              </a:rPr>
              <a:t>Source: Compendium and the Annual Americ</a:t>
            </a:r>
            <a:r>
              <a:rPr lang="en-US" sz="1400" i="1" dirty="0" smtClean="0">
                <a:solidFill>
                  <a:srgbClr val="0000FF"/>
                </a:solidFill>
              </a:rPr>
              <a:t>an Community Survey (ACS) 2015.</a:t>
            </a:r>
            <a:endParaRPr lang="en-US" sz="1400" i="1" dirty="0" smtClean="0">
              <a:solidFill>
                <a:srgbClr val="0000FF"/>
              </a:solidFill>
            </a:endParaRPr>
          </a:p>
          <a:p>
            <a:pPr marL="0" indent="0">
              <a:buClr>
                <a:schemeClr val="tx1"/>
              </a:buClr>
              <a:buNone/>
            </a:pPr>
            <a:endParaRPr lang="en-US" sz="1400" i="1" dirty="0" smtClean="0"/>
          </a:p>
        </p:txBody>
      </p:sp>
    </p:spTree>
    <p:extLst>
      <p:ext uri="{BB962C8B-B14F-4D97-AF65-F5344CB8AC3E}">
        <p14:creationId xmlns:p14="http://schemas.microsoft.com/office/powerpoint/2010/main" val="428456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154" y="2550458"/>
            <a:ext cx="1631576" cy="2716306"/>
          </a:xfrm>
          <a:prstGeom prst="rect">
            <a:avLst/>
          </a:prstGeom>
        </p:spPr>
      </p:pic>
      <p:sp>
        <p:nvSpPr>
          <p:cNvPr id="2" name="Title 1"/>
          <p:cNvSpPr>
            <a:spLocks noGrp="1"/>
          </p:cNvSpPr>
          <p:nvPr>
            <p:ph type="title"/>
          </p:nvPr>
        </p:nvSpPr>
        <p:spPr>
          <a:xfrm>
            <a:off x="677334" y="609600"/>
            <a:ext cx="7955678" cy="914400"/>
          </a:xfrm>
        </p:spPr>
        <p:txBody>
          <a:bodyPr>
            <a:normAutofit/>
          </a:bodyPr>
          <a:lstStyle/>
          <a:p>
            <a:r>
              <a:rPr lang="en-US" sz="4000" dirty="0" smtClean="0">
                <a:solidFill>
                  <a:srgbClr val="0000FF"/>
                </a:solidFill>
                <a:latin typeface="Arial Black" panose="020B0A04020102020204" pitchFamily="34" charset="0"/>
              </a:rPr>
              <a:t>Training Objectives:</a:t>
            </a:r>
            <a:endParaRPr lang="en-US" sz="4000" dirty="0">
              <a:solidFill>
                <a:srgbClr val="0000FF"/>
              </a:solidFill>
              <a:latin typeface="Arial Black" panose="020B0A04020102020204" pitchFamily="34" charset="0"/>
            </a:endParaRPr>
          </a:p>
        </p:txBody>
      </p:sp>
      <p:sp>
        <p:nvSpPr>
          <p:cNvPr id="3" name="Content Placeholder 2"/>
          <p:cNvSpPr>
            <a:spLocks noGrp="1"/>
          </p:cNvSpPr>
          <p:nvPr>
            <p:ph idx="1"/>
          </p:nvPr>
        </p:nvSpPr>
        <p:spPr>
          <a:xfrm>
            <a:off x="211170" y="1335742"/>
            <a:ext cx="7623983" cy="4849906"/>
          </a:xfrm>
        </p:spPr>
        <p:txBody>
          <a:bodyPr>
            <a:normAutofit/>
          </a:bodyPr>
          <a:lstStyle/>
          <a:p>
            <a:pPr>
              <a:buClr>
                <a:schemeClr val="tx1"/>
              </a:buClr>
              <a:buFont typeface="Courier New" panose="02070309020205020404" pitchFamily="49" charset="0"/>
              <a:buChar char="o"/>
            </a:pPr>
            <a:endParaRPr lang="en-US" sz="2000" dirty="0" smtClean="0">
              <a:solidFill>
                <a:schemeClr val="tx1"/>
              </a:solidFill>
            </a:endParaRPr>
          </a:p>
          <a:p>
            <a:pPr>
              <a:buClr>
                <a:schemeClr val="tx1"/>
              </a:buClr>
              <a:buFont typeface="Courier New" panose="02070309020205020404" pitchFamily="49" charset="0"/>
              <a:buChar char="o"/>
            </a:pPr>
            <a:r>
              <a:rPr lang="en-US" sz="2400" dirty="0" smtClean="0">
                <a:solidFill>
                  <a:schemeClr val="tx1"/>
                </a:solidFill>
              </a:rPr>
              <a:t>Introduction to Agency for Persons with Disabilities</a:t>
            </a:r>
          </a:p>
          <a:p>
            <a:pPr>
              <a:buClr>
                <a:schemeClr val="tx1"/>
              </a:buClr>
              <a:buFont typeface="Courier New" panose="02070309020205020404" pitchFamily="49" charset="0"/>
              <a:buChar char="o"/>
            </a:pPr>
            <a:r>
              <a:rPr lang="en-US" sz="2400" dirty="0" smtClean="0">
                <a:solidFill>
                  <a:schemeClr val="tx1"/>
                </a:solidFill>
              </a:rPr>
              <a:t>Identifying the Competitive Edge in the 21</a:t>
            </a:r>
            <a:r>
              <a:rPr lang="en-US" sz="2400" baseline="30000" dirty="0" smtClean="0">
                <a:solidFill>
                  <a:schemeClr val="tx1"/>
                </a:solidFill>
              </a:rPr>
              <a:t>st</a:t>
            </a:r>
            <a:r>
              <a:rPr lang="en-US" sz="2400" dirty="0" smtClean="0">
                <a:solidFill>
                  <a:schemeClr val="tx1"/>
                </a:solidFill>
              </a:rPr>
              <a:t> Century Workforce</a:t>
            </a:r>
          </a:p>
          <a:p>
            <a:pPr>
              <a:buClr>
                <a:schemeClr val="tx1"/>
              </a:buClr>
              <a:buFont typeface="Courier New" panose="02070309020205020404" pitchFamily="49" charset="0"/>
              <a:buChar char="o"/>
            </a:pPr>
            <a:r>
              <a:rPr lang="en-US" sz="2400" dirty="0" smtClean="0">
                <a:solidFill>
                  <a:schemeClr val="tx1"/>
                </a:solidFill>
              </a:rPr>
              <a:t>Social Security Work Incentive Benefits</a:t>
            </a:r>
          </a:p>
          <a:p>
            <a:pPr>
              <a:buClr>
                <a:schemeClr val="tx1"/>
              </a:buClr>
              <a:buFont typeface="Courier New" panose="02070309020205020404" pitchFamily="49" charset="0"/>
              <a:buChar char="o"/>
            </a:pPr>
            <a:r>
              <a:rPr lang="en-US" sz="2400" dirty="0" smtClean="0">
                <a:solidFill>
                  <a:schemeClr val="tx1"/>
                </a:solidFill>
              </a:rPr>
              <a:t>The Employment Enhancement Plan (EEP) Project</a:t>
            </a:r>
          </a:p>
          <a:p>
            <a:pPr>
              <a:buClr>
                <a:schemeClr val="tx1"/>
              </a:buClr>
              <a:buFont typeface="Courier New" panose="02070309020205020404" pitchFamily="49" charset="0"/>
              <a:buChar char="o"/>
            </a:pPr>
            <a:r>
              <a:rPr lang="en-US" sz="2400" dirty="0" smtClean="0">
                <a:solidFill>
                  <a:schemeClr val="tx1"/>
                </a:solidFill>
              </a:rPr>
              <a:t>Successful 21</a:t>
            </a:r>
            <a:r>
              <a:rPr lang="en-US" sz="2400" baseline="30000" dirty="0" smtClean="0">
                <a:solidFill>
                  <a:schemeClr val="tx1"/>
                </a:solidFill>
              </a:rPr>
              <a:t>st</a:t>
            </a:r>
            <a:r>
              <a:rPr lang="en-US" sz="2400" dirty="0" smtClean="0">
                <a:solidFill>
                  <a:schemeClr val="tx1"/>
                </a:solidFill>
              </a:rPr>
              <a:t> Century Employment Outcomes</a:t>
            </a:r>
          </a:p>
          <a:p>
            <a:pPr>
              <a:buClr>
                <a:schemeClr val="tx1"/>
              </a:buClr>
              <a:buFont typeface="Courier New" panose="02070309020205020404" pitchFamily="49" charset="0"/>
              <a:buChar char="o"/>
            </a:pPr>
            <a:r>
              <a:rPr lang="en-US" sz="2400" dirty="0" smtClean="0">
                <a:solidFill>
                  <a:schemeClr val="tx1"/>
                </a:solidFill>
              </a:rPr>
              <a:t>Making Connections with Business Partners</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729" y="46222"/>
            <a:ext cx="2122955" cy="1585353"/>
          </a:xfrm>
          <a:prstGeom prst="rect">
            <a:avLst/>
          </a:prstGeom>
        </p:spPr>
      </p:pic>
    </p:spTree>
    <p:extLst>
      <p:ext uri="{BB962C8B-B14F-4D97-AF65-F5344CB8AC3E}">
        <p14:creationId xmlns:p14="http://schemas.microsoft.com/office/powerpoint/2010/main" val="12988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397" y="869561"/>
            <a:ext cx="3826510" cy="627546"/>
          </a:xfrm>
          <a:solidFill>
            <a:schemeClr val="accent1"/>
          </a:solidFill>
          <a:ln>
            <a:solidFill>
              <a:schemeClr val="tx1"/>
            </a:solidFill>
          </a:ln>
        </p:spPr>
        <p:txBody>
          <a:bodyPr>
            <a:normAutofit/>
          </a:bodyPr>
          <a:lstStyle/>
          <a:p>
            <a:pPr algn="ctr"/>
            <a:r>
              <a:rPr lang="en-US" sz="2800" b="1" dirty="0" smtClean="0">
                <a:solidFill>
                  <a:srgbClr val="0000FF"/>
                </a:solidFill>
                <a:latin typeface="Arial" panose="020B0604020202020204" pitchFamily="34" charset="0"/>
                <a:cs typeface="Arial" panose="020B0604020202020204" pitchFamily="34" charset="0"/>
              </a:rPr>
              <a:t>Mission Statement</a:t>
            </a:r>
            <a:endParaRPr lang="en-US" sz="2800" b="1" dirty="0">
              <a:solidFill>
                <a:srgbClr val="0000FF"/>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735106" y="1703295"/>
            <a:ext cx="8641976" cy="4769224"/>
          </a:xfrm>
        </p:spPr>
        <p:txBody>
          <a:bodyPr>
            <a:normAutofit/>
          </a:bodyPr>
          <a:lstStyle/>
          <a:p>
            <a:pPr marL="0" indent="0">
              <a:buNone/>
            </a:pPr>
            <a:r>
              <a:rPr lang="en-US" sz="2000" b="1" dirty="0" smtClean="0">
                <a:solidFill>
                  <a:srgbClr val="0000FF"/>
                </a:solidFill>
              </a:rPr>
              <a:t>The Agency supports persons with developmental disabilities in living, learning, and working in their communities</a:t>
            </a:r>
            <a:r>
              <a:rPr lang="en-US" sz="2000" b="1" dirty="0" smtClean="0">
                <a:solidFill>
                  <a:schemeClr val="tx1"/>
                </a:solidFill>
              </a:rPr>
              <a:t>.</a:t>
            </a:r>
          </a:p>
          <a:p>
            <a:pPr>
              <a:buClrTx/>
              <a:buFont typeface="Courier New" panose="02070309020205020404" pitchFamily="49" charset="0"/>
              <a:buChar char="o"/>
            </a:pPr>
            <a:r>
              <a:rPr lang="en-US" sz="2000" dirty="0" smtClean="0">
                <a:solidFill>
                  <a:srgbClr val="0000FF"/>
                </a:solidFill>
              </a:rPr>
              <a:t>Autism</a:t>
            </a:r>
          </a:p>
          <a:p>
            <a:pPr>
              <a:buClrTx/>
              <a:buFont typeface="Courier New" panose="02070309020205020404" pitchFamily="49" charset="0"/>
              <a:buChar char="o"/>
            </a:pPr>
            <a:r>
              <a:rPr lang="en-US" sz="2000" dirty="0" smtClean="0">
                <a:solidFill>
                  <a:srgbClr val="0000FF"/>
                </a:solidFill>
              </a:rPr>
              <a:t>Cerebral Palsy</a:t>
            </a:r>
          </a:p>
          <a:p>
            <a:pPr>
              <a:buClrTx/>
              <a:buFont typeface="Courier New" panose="02070309020205020404" pitchFamily="49" charset="0"/>
              <a:buChar char="o"/>
            </a:pPr>
            <a:r>
              <a:rPr lang="en-US" sz="2000" dirty="0" smtClean="0">
                <a:solidFill>
                  <a:srgbClr val="0000FF"/>
                </a:solidFill>
              </a:rPr>
              <a:t>Spina Bifida</a:t>
            </a:r>
          </a:p>
          <a:p>
            <a:pPr>
              <a:buClrTx/>
              <a:buFont typeface="Courier New" panose="02070309020205020404" pitchFamily="49" charset="0"/>
              <a:buChar char="o"/>
            </a:pPr>
            <a:r>
              <a:rPr lang="en-US" sz="2000" dirty="0" smtClean="0">
                <a:solidFill>
                  <a:srgbClr val="0000FF"/>
                </a:solidFill>
              </a:rPr>
              <a:t>Intellectual disabilities</a:t>
            </a:r>
          </a:p>
          <a:p>
            <a:pPr>
              <a:buClrTx/>
              <a:buFont typeface="Courier New" panose="02070309020205020404" pitchFamily="49" charset="0"/>
              <a:buChar char="o"/>
            </a:pPr>
            <a:r>
              <a:rPr lang="en-US" sz="2000" dirty="0" smtClean="0">
                <a:solidFill>
                  <a:srgbClr val="0000FF"/>
                </a:solidFill>
              </a:rPr>
              <a:t>Down syndrome</a:t>
            </a:r>
          </a:p>
          <a:p>
            <a:pPr>
              <a:buClrTx/>
              <a:buFont typeface="Courier New" panose="02070309020205020404" pitchFamily="49" charset="0"/>
              <a:buChar char="o"/>
            </a:pPr>
            <a:r>
              <a:rPr lang="en-US" sz="2000" dirty="0" smtClean="0">
                <a:solidFill>
                  <a:srgbClr val="0000FF"/>
                </a:solidFill>
              </a:rPr>
              <a:t>Prader-Willi syndrome</a:t>
            </a:r>
          </a:p>
          <a:p>
            <a:pPr>
              <a:buClrTx/>
              <a:buFont typeface="Courier New" panose="02070309020205020404" pitchFamily="49" charset="0"/>
              <a:buChar char="o"/>
            </a:pPr>
            <a:r>
              <a:rPr lang="en-US" sz="2000" dirty="0" smtClean="0">
                <a:solidFill>
                  <a:srgbClr val="0000FF"/>
                </a:solidFill>
              </a:rPr>
              <a:t>Phelan-McDermid syndrome (Effective July 1, 2016)</a:t>
            </a:r>
          </a:p>
          <a:p>
            <a:pPr>
              <a:buClrTx/>
              <a:buFont typeface="Courier New" panose="02070309020205020404" pitchFamily="49" charset="0"/>
              <a:buChar char="o"/>
            </a:pPr>
            <a:r>
              <a:rPr lang="en-US" sz="2000" dirty="0" smtClean="0">
                <a:solidFill>
                  <a:srgbClr val="0000FF"/>
                </a:solidFill>
              </a:rPr>
              <a:t>Children ages 3-5 who are at a high risk of a developmental disability</a:t>
            </a:r>
          </a:p>
          <a:p>
            <a:pPr>
              <a:buClrTx/>
              <a:buFont typeface="Wingdings" panose="05000000000000000000" pitchFamily="2" charset="2"/>
              <a:buChar char="§"/>
            </a:pPr>
            <a:endParaRPr lang="en-US" sz="2400" dirty="0" smtClean="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812" y="125473"/>
            <a:ext cx="4744313" cy="1371634"/>
          </a:xfrm>
          <a:prstGeom prst="rect">
            <a:avLst/>
          </a:prstGeom>
        </p:spPr>
      </p:pic>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546" r="50320" b="3983"/>
          <a:stretch/>
        </p:blipFill>
        <p:spPr>
          <a:xfrm>
            <a:off x="0" y="0"/>
            <a:ext cx="12192000" cy="6858000"/>
          </a:xfrm>
          <a:prstGeom prst="rect">
            <a:avLst/>
          </a:prstGeom>
        </p:spPr>
      </p:pic>
    </p:spTree>
    <p:extLst>
      <p:ext uri="{BB962C8B-B14F-4D97-AF65-F5344CB8AC3E}">
        <p14:creationId xmlns:p14="http://schemas.microsoft.com/office/powerpoint/2010/main" val="27961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090" y="1478332"/>
            <a:ext cx="8873639" cy="744915"/>
          </a:xfrm>
        </p:spPr>
        <p:txBody>
          <a:bodyPr>
            <a:noAutofit/>
          </a:bodyPr>
          <a:lstStyle/>
          <a:p>
            <a:pPr algn="ctr"/>
            <a:r>
              <a:rPr lang="en-US" sz="2800" b="1" dirty="0" smtClean="0">
                <a:solidFill>
                  <a:srgbClr val="0000FF"/>
                </a:solidFill>
                <a:latin typeface="Arial Black" panose="020B0A04020102020204" pitchFamily="34" charset="0"/>
                <a:cs typeface="Arial" panose="020B0604020202020204" pitchFamily="34" charset="0"/>
              </a:rPr>
              <a:t>Connecting Individuals with </a:t>
            </a:r>
            <a:br>
              <a:rPr lang="en-US" sz="2800" b="1" dirty="0" smtClean="0">
                <a:solidFill>
                  <a:srgbClr val="0000FF"/>
                </a:solidFill>
                <a:latin typeface="Arial Black" panose="020B0A04020102020204" pitchFamily="34" charset="0"/>
                <a:cs typeface="Arial" panose="020B0604020202020204" pitchFamily="34" charset="0"/>
              </a:rPr>
            </a:br>
            <a:r>
              <a:rPr lang="en-US" sz="2800" b="1" dirty="0" smtClean="0">
                <a:solidFill>
                  <a:srgbClr val="0000FF"/>
                </a:solidFill>
                <a:latin typeface="Arial Black" panose="020B0A04020102020204" pitchFamily="34" charset="0"/>
                <a:cs typeface="Arial" panose="020B0604020202020204" pitchFamily="34" charset="0"/>
              </a:rPr>
              <a:t>Developmental Disabilities to APD</a:t>
            </a:r>
            <a:endParaRPr lang="en-US" sz="2800" b="1" dirty="0">
              <a:solidFill>
                <a:srgbClr val="0000FF"/>
              </a:solidFill>
              <a:latin typeface="Arial Black" panose="020B0A040201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642" y="5118848"/>
            <a:ext cx="2793781" cy="1586753"/>
          </a:xfrm>
          <a:prstGeom prst="rect">
            <a:avLst/>
          </a:prstGeom>
        </p:spPr>
      </p:pic>
      <p:sp>
        <p:nvSpPr>
          <p:cNvPr id="2" name="Content Placeholder 1"/>
          <p:cNvSpPr>
            <a:spLocks noGrp="1"/>
          </p:cNvSpPr>
          <p:nvPr>
            <p:ph idx="1"/>
          </p:nvPr>
        </p:nvSpPr>
        <p:spPr>
          <a:xfrm>
            <a:off x="602055" y="2581835"/>
            <a:ext cx="9079827" cy="2841812"/>
          </a:xfrm>
        </p:spPr>
        <p:txBody>
          <a:bodyPr>
            <a:normAutofit/>
          </a:bodyPr>
          <a:lstStyle/>
          <a:p>
            <a:pPr>
              <a:buClrTx/>
              <a:buFont typeface="Courier New" panose="02070309020205020404" pitchFamily="49" charset="0"/>
              <a:buChar char="o"/>
            </a:pPr>
            <a:r>
              <a:rPr lang="en-US" sz="2000" dirty="0" smtClean="0">
                <a:solidFill>
                  <a:schemeClr val="tx1"/>
                </a:solidFill>
              </a:rPr>
              <a:t>Connect individuals to APD as soon as possible.</a:t>
            </a:r>
          </a:p>
          <a:p>
            <a:pPr>
              <a:buClrTx/>
              <a:buFont typeface="Courier New" panose="02070309020205020404" pitchFamily="49" charset="0"/>
              <a:buChar char="o"/>
            </a:pPr>
            <a:r>
              <a:rPr lang="en-US" sz="2000" dirty="0" smtClean="0">
                <a:solidFill>
                  <a:schemeClr val="tx1"/>
                </a:solidFill>
              </a:rPr>
              <a:t>Apply for services by submitting an online application to the local APD office in your area.</a:t>
            </a:r>
          </a:p>
          <a:p>
            <a:pPr>
              <a:buClrTx/>
              <a:buFont typeface="Courier New" panose="02070309020205020404" pitchFamily="49" charset="0"/>
              <a:buChar char="o"/>
            </a:pPr>
            <a:r>
              <a:rPr lang="en-US" sz="2000" dirty="0" smtClean="0">
                <a:solidFill>
                  <a:schemeClr val="tx1"/>
                </a:solidFill>
              </a:rPr>
              <a:t>Applications </a:t>
            </a:r>
            <a:r>
              <a:rPr lang="en-US" sz="2000" dirty="0">
                <a:solidFill>
                  <a:schemeClr val="tx1"/>
                </a:solidFill>
              </a:rPr>
              <a:t>can be found at </a:t>
            </a:r>
            <a:r>
              <a:rPr lang="en-US" sz="2000" u="sng" dirty="0">
                <a:solidFill>
                  <a:schemeClr val="tx1"/>
                </a:solidFill>
              </a:rPr>
              <a:t>www.apdcares.org/customers/applications</a:t>
            </a:r>
            <a:r>
              <a:rPr lang="en-US" sz="2000" u="sng" dirty="0" smtClean="0">
                <a:solidFill>
                  <a:schemeClr val="tx1"/>
                </a:solidFill>
              </a:rPr>
              <a:t>/</a:t>
            </a:r>
            <a:r>
              <a:rPr lang="en-US" sz="2000" dirty="0" smtClean="0">
                <a:solidFill>
                  <a:schemeClr val="tx1"/>
                </a:solidFill>
              </a:rPr>
              <a:t>.</a:t>
            </a:r>
          </a:p>
          <a:p>
            <a:pPr>
              <a:buClrTx/>
              <a:buFont typeface="Courier New" panose="02070309020205020404" pitchFamily="49" charset="0"/>
              <a:buChar char="o"/>
            </a:pPr>
            <a:r>
              <a:rPr lang="en-US" sz="2000" dirty="0" smtClean="0">
                <a:solidFill>
                  <a:schemeClr val="tx1"/>
                </a:solidFill>
              </a:rPr>
              <a:t>Contact your local APD office for questions and the application process.</a:t>
            </a:r>
          </a:p>
          <a:p>
            <a:pPr>
              <a:buClrTx/>
              <a:buFont typeface="Courier New" panose="02070309020205020404" pitchFamily="49" charset="0"/>
              <a:buChar char="o"/>
            </a:pPr>
            <a:r>
              <a:rPr lang="en-US" sz="2000" dirty="0" smtClean="0">
                <a:solidFill>
                  <a:schemeClr val="tx1"/>
                </a:solidFill>
              </a:rPr>
              <a:t>Documentation of a developmental disability may include, but is not limited to school records, testing, or medical records.</a:t>
            </a:r>
          </a:p>
          <a:p>
            <a:pPr marL="0" indent="0">
              <a:buNone/>
            </a:pPr>
            <a:endParaRPr lang="en-US" sz="2400" dirty="0" smtClean="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380" y="106732"/>
            <a:ext cx="4692508" cy="1082602"/>
          </a:xfrm>
          <a:prstGeom prst="rect">
            <a:avLst/>
          </a:prstGeom>
        </p:spPr>
      </p:pic>
    </p:spTree>
    <p:extLst>
      <p:ext uri="{BB962C8B-B14F-4D97-AF65-F5344CB8AC3E}">
        <p14:creationId xmlns:p14="http://schemas.microsoft.com/office/powerpoint/2010/main" val="11533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33" y="627531"/>
            <a:ext cx="9237044" cy="779930"/>
          </a:xfrm>
          <a:solidFill>
            <a:srgbClr val="00CCFF"/>
          </a:solidFill>
        </p:spPr>
        <p:txBody>
          <a:bodyPr>
            <a:normAutofit/>
          </a:bodyPr>
          <a:lstStyle/>
          <a:p>
            <a:pPr algn="ctr"/>
            <a:r>
              <a:rPr lang="en-US" sz="2400" dirty="0" smtClean="0">
                <a:solidFill>
                  <a:srgbClr val="0000FF"/>
                </a:solidFill>
                <a:latin typeface="Arial Black" panose="020B0A04020102020204" pitchFamily="34" charset="0"/>
              </a:rPr>
              <a:t>The Competitive </a:t>
            </a:r>
            <a:r>
              <a:rPr lang="en-US" sz="2400" dirty="0" smtClean="0">
                <a:solidFill>
                  <a:srgbClr val="0000FF"/>
                </a:solidFill>
                <a:latin typeface="Arial Black" panose="020B0A04020102020204" pitchFamily="34" charset="0"/>
              </a:rPr>
              <a:t>Edge in the 21</a:t>
            </a:r>
            <a:r>
              <a:rPr lang="en-US" sz="2400" baseline="30000" dirty="0" smtClean="0">
                <a:solidFill>
                  <a:srgbClr val="0000FF"/>
                </a:solidFill>
                <a:latin typeface="Arial Black" panose="020B0A04020102020204" pitchFamily="34" charset="0"/>
              </a:rPr>
              <a:t>st</a:t>
            </a:r>
            <a:r>
              <a:rPr lang="en-US" sz="2400" dirty="0" smtClean="0">
                <a:solidFill>
                  <a:srgbClr val="0000FF"/>
                </a:solidFill>
                <a:latin typeface="Arial Black" panose="020B0A04020102020204" pitchFamily="34" charset="0"/>
              </a:rPr>
              <a:t> Century Workforce</a:t>
            </a:r>
            <a:endParaRPr lang="en-US" sz="2400" dirty="0">
              <a:solidFill>
                <a:srgbClr val="0000FF"/>
              </a:solidFill>
              <a:latin typeface="Arial Black" panose="020B0A04020102020204" pitchFamily="34" charset="0"/>
            </a:endParaRPr>
          </a:p>
        </p:txBody>
      </p:sp>
      <p:sp>
        <p:nvSpPr>
          <p:cNvPr id="6" name="Content Placeholder 5"/>
          <p:cNvSpPr>
            <a:spLocks noGrp="1"/>
          </p:cNvSpPr>
          <p:nvPr>
            <p:ph sz="quarter" idx="4"/>
          </p:nvPr>
        </p:nvSpPr>
        <p:spPr>
          <a:xfrm>
            <a:off x="3200399" y="1604682"/>
            <a:ext cx="6544236" cy="4858869"/>
          </a:xfrm>
        </p:spPr>
        <p:txBody>
          <a:bodyPr/>
          <a:lstStyle/>
          <a:p>
            <a:pPr marL="0" indent="0">
              <a:buNone/>
            </a:pPr>
            <a:r>
              <a:rPr lang="en-US" b="1" dirty="0">
                <a:solidFill>
                  <a:srgbClr val="0000FF"/>
                </a:solidFill>
              </a:rPr>
              <a:t>E</a:t>
            </a:r>
            <a:r>
              <a:rPr lang="en-US" b="1" dirty="0" smtClean="0">
                <a:solidFill>
                  <a:srgbClr val="0000FF"/>
                </a:solidFill>
              </a:rPr>
              <a:t>mployers </a:t>
            </a:r>
            <a:r>
              <a:rPr lang="en-US" b="1" dirty="0">
                <a:solidFill>
                  <a:srgbClr val="0000FF"/>
                </a:solidFill>
              </a:rPr>
              <a:t>view </a:t>
            </a:r>
            <a:r>
              <a:rPr lang="en-US" b="1" dirty="0" smtClean="0">
                <a:solidFill>
                  <a:srgbClr val="0000FF"/>
                </a:solidFill>
              </a:rPr>
              <a:t>soft </a:t>
            </a:r>
            <a:r>
              <a:rPr lang="en-US" b="1" dirty="0">
                <a:solidFill>
                  <a:srgbClr val="0000FF"/>
                </a:solidFill>
              </a:rPr>
              <a:t>skills as even more important to work </a:t>
            </a:r>
            <a:r>
              <a:rPr lang="en-US" b="1" dirty="0" smtClean="0">
                <a:solidFill>
                  <a:srgbClr val="0000FF"/>
                </a:solidFill>
              </a:rPr>
              <a:t>readiness for the 21</a:t>
            </a:r>
            <a:r>
              <a:rPr lang="en-US" b="1" baseline="30000" dirty="0" smtClean="0">
                <a:solidFill>
                  <a:srgbClr val="0000FF"/>
                </a:solidFill>
              </a:rPr>
              <a:t>st</a:t>
            </a:r>
            <a:r>
              <a:rPr lang="en-US" b="1" dirty="0" smtClean="0">
                <a:solidFill>
                  <a:srgbClr val="0000FF"/>
                </a:solidFill>
              </a:rPr>
              <a:t> Century:</a:t>
            </a:r>
          </a:p>
          <a:p>
            <a:pPr>
              <a:buClr>
                <a:schemeClr val="tx1"/>
              </a:buClr>
              <a:buFont typeface="Courier New" panose="02070309020205020404" pitchFamily="49" charset="0"/>
              <a:buChar char="o"/>
            </a:pPr>
            <a:r>
              <a:rPr lang="en-US" b="1" dirty="0" smtClean="0">
                <a:solidFill>
                  <a:schemeClr val="tx1"/>
                </a:solidFill>
              </a:rPr>
              <a:t>Networking</a:t>
            </a:r>
            <a:r>
              <a:rPr lang="en-US" dirty="0" smtClean="0">
                <a:solidFill>
                  <a:schemeClr val="tx1"/>
                </a:solidFill>
              </a:rPr>
              <a:t> – Being able to reach out to people beyond the ones you </a:t>
            </a:r>
            <a:r>
              <a:rPr lang="en-US" dirty="0" smtClean="0">
                <a:solidFill>
                  <a:schemeClr val="tx1"/>
                </a:solidFill>
              </a:rPr>
              <a:t>know</a:t>
            </a:r>
            <a:r>
              <a:rPr lang="en-US" dirty="0" smtClean="0">
                <a:solidFill>
                  <a:schemeClr val="tx1"/>
                </a:solidFill>
              </a:rPr>
              <a:t>. Engaging new employers.</a:t>
            </a:r>
            <a:endParaRPr lang="en-US" dirty="0" smtClean="0">
              <a:solidFill>
                <a:schemeClr val="tx1"/>
              </a:solidFill>
            </a:endParaRPr>
          </a:p>
          <a:p>
            <a:pPr>
              <a:buClr>
                <a:schemeClr val="tx1"/>
              </a:buClr>
              <a:buFont typeface="Courier New" panose="02070309020205020404" pitchFamily="49" charset="0"/>
              <a:buChar char="o"/>
            </a:pPr>
            <a:r>
              <a:rPr lang="en-US" b="1" dirty="0" smtClean="0">
                <a:solidFill>
                  <a:schemeClr val="tx1"/>
                </a:solidFill>
              </a:rPr>
              <a:t>Enthusiasm</a:t>
            </a:r>
            <a:r>
              <a:rPr lang="en-US" dirty="0" smtClean="0">
                <a:solidFill>
                  <a:schemeClr val="tx1"/>
                </a:solidFill>
              </a:rPr>
              <a:t> – Being excited about the </a:t>
            </a:r>
            <a:r>
              <a:rPr lang="en-US" dirty="0" smtClean="0">
                <a:solidFill>
                  <a:schemeClr val="tx1"/>
                </a:solidFill>
              </a:rPr>
              <a:t>job</a:t>
            </a:r>
            <a:r>
              <a:rPr lang="en-US" dirty="0">
                <a:solidFill>
                  <a:schemeClr val="tx1"/>
                </a:solidFill>
              </a:rPr>
              <a:t> </a:t>
            </a:r>
            <a:r>
              <a:rPr lang="en-US" dirty="0" smtClean="0">
                <a:solidFill>
                  <a:schemeClr val="tx1"/>
                </a:solidFill>
              </a:rPr>
              <a:t>and being able to express why you would be a good employee.</a:t>
            </a:r>
            <a:endParaRPr lang="en-US" dirty="0" smtClean="0">
              <a:solidFill>
                <a:schemeClr val="tx1"/>
              </a:solidFill>
            </a:endParaRPr>
          </a:p>
          <a:p>
            <a:pPr>
              <a:buClr>
                <a:schemeClr val="tx1"/>
              </a:buClr>
              <a:buFont typeface="Courier New" panose="02070309020205020404" pitchFamily="49" charset="0"/>
              <a:buChar char="o"/>
            </a:pPr>
            <a:r>
              <a:rPr lang="en-US" b="1" dirty="0" smtClean="0">
                <a:solidFill>
                  <a:schemeClr val="tx1"/>
                </a:solidFill>
              </a:rPr>
              <a:t>Professionalism</a:t>
            </a:r>
            <a:r>
              <a:rPr lang="en-US" dirty="0" smtClean="0">
                <a:solidFill>
                  <a:schemeClr val="tx1"/>
                </a:solidFill>
              </a:rPr>
              <a:t> – Make sure your resume is dressed to </a:t>
            </a:r>
            <a:r>
              <a:rPr lang="en-US" dirty="0" smtClean="0">
                <a:solidFill>
                  <a:schemeClr val="tx1"/>
                </a:solidFill>
              </a:rPr>
              <a:t>impress and tailored for the job. Dress </a:t>
            </a:r>
            <a:r>
              <a:rPr lang="en-US" dirty="0" smtClean="0">
                <a:solidFill>
                  <a:schemeClr val="tx1"/>
                </a:solidFill>
              </a:rPr>
              <a:t>appropriately for work.</a:t>
            </a:r>
          </a:p>
          <a:p>
            <a:pPr>
              <a:buClr>
                <a:schemeClr val="tx1"/>
              </a:buClr>
              <a:buFont typeface="Courier New" panose="02070309020205020404" pitchFamily="49" charset="0"/>
              <a:buChar char="o"/>
            </a:pPr>
            <a:r>
              <a:rPr lang="en-US" b="1" dirty="0" smtClean="0">
                <a:solidFill>
                  <a:schemeClr val="tx1"/>
                </a:solidFill>
              </a:rPr>
              <a:t>Communications Skills </a:t>
            </a:r>
            <a:r>
              <a:rPr lang="en-US" dirty="0" smtClean="0">
                <a:solidFill>
                  <a:schemeClr val="tx1"/>
                </a:solidFill>
              </a:rPr>
              <a:t>– Learn how and when to share your concerns in the work-place</a:t>
            </a:r>
            <a:r>
              <a:rPr lang="en-US" dirty="0" smtClean="0">
                <a:solidFill>
                  <a:schemeClr val="tx1"/>
                </a:solidFill>
              </a:rPr>
              <a:t>. Self-advocacy is the key.</a:t>
            </a:r>
            <a:endParaRPr lang="en-US" dirty="0" smtClean="0">
              <a:solidFill>
                <a:schemeClr val="tx1"/>
              </a:solidFill>
            </a:endParaRPr>
          </a:p>
          <a:p>
            <a:pPr>
              <a:buClr>
                <a:schemeClr val="tx1"/>
              </a:buClr>
              <a:buFont typeface="Courier New" panose="02070309020205020404" pitchFamily="49" charset="0"/>
              <a:buChar char="o"/>
            </a:pPr>
            <a:r>
              <a:rPr lang="en-US" b="1" dirty="0" smtClean="0">
                <a:solidFill>
                  <a:schemeClr val="tx1"/>
                </a:solidFill>
              </a:rPr>
              <a:t>Teamwork</a:t>
            </a:r>
            <a:r>
              <a:rPr lang="en-US" dirty="0" smtClean="0">
                <a:solidFill>
                  <a:schemeClr val="tx1"/>
                </a:solidFill>
              </a:rPr>
              <a:t> – Successful businesses rely on </a:t>
            </a:r>
            <a:r>
              <a:rPr lang="en-US" dirty="0" smtClean="0">
                <a:solidFill>
                  <a:schemeClr val="tx1"/>
                </a:solidFill>
              </a:rPr>
              <a:t>team-players and those who are able to work independently.</a:t>
            </a:r>
            <a:endParaRPr lang="en-US" dirty="0" smtClean="0">
              <a:solidFill>
                <a:schemeClr val="tx1"/>
              </a:solidFill>
            </a:endParaRPr>
          </a:p>
          <a:p>
            <a:pPr>
              <a:buClr>
                <a:schemeClr val="tx1"/>
              </a:buClr>
            </a:pPr>
            <a:endParaRPr lang="en-US" b="1" dirty="0">
              <a:solidFill>
                <a:srgbClr val="0000FF"/>
              </a:solidFill>
            </a:endParaRP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7259" y="1604682"/>
            <a:ext cx="2774530" cy="4150659"/>
          </a:xfrm>
        </p:spPr>
      </p:pic>
    </p:spTree>
    <p:extLst>
      <p:ext uri="{BB962C8B-B14F-4D97-AF65-F5344CB8AC3E}">
        <p14:creationId xmlns:p14="http://schemas.microsoft.com/office/powerpoint/2010/main" val="154275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86" y="225277"/>
            <a:ext cx="7875508" cy="618565"/>
          </a:xfrm>
          <a:solidFill>
            <a:schemeClr val="accent1">
              <a:lumMod val="40000"/>
              <a:lumOff val="60000"/>
            </a:schemeClr>
          </a:solidFill>
          <a:ln>
            <a:solidFill>
              <a:schemeClr val="tx1"/>
            </a:solidFill>
          </a:ln>
        </p:spPr>
        <p:txBody>
          <a:bodyPr>
            <a:normAutofit fontScale="90000"/>
          </a:bodyPr>
          <a:lstStyle/>
          <a:p>
            <a:pPr algn="ctr"/>
            <a:r>
              <a:rPr lang="en-US" dirty="0" smtClean="0"/>
              <a:t> </a:t>
            </a:r>
            <a:r>
              <a:rPr lang="en-US" b="1" dirty="0" smtClean="0">
                <a:solidFill>
                  <a:srgbClr val="0000FF"/>
                </a:solidFill>
                <a:latin typeface="Arial" panose="020B0604020202020204" pitchFamily="34" charset="0"/>
                <a:cs typeface="Arial" panose="020B0604020202020204" pitchFamily="34" charset="0"/>
              </a:rPr>
              <a:t>Employment in the 21</a:t>
            </a:r>
            <a:r>
              <a:rPr lang="en-US" b="1" baseline="30000" dirty="0" smtClean="0">
                <a:solidFill>
                  <a:srgbClr val="0000FF"/>
                </a:solidFill>
                <a:latin typeface="Arial" panose="020B0604020202020204" pitchFamily="34" charset="0"/>
                <a:cs typeface="Arial" panose="020B0604020202020204" pitchFamily="34" charset="0"/>
              </a:rPr>
              <a:t>st</a:t>
            </a:r>
            <a:r>
              <a:rPr lang="en-US" b="1" dirty="0" smtClean="0">
                <a:solidFill>
                  <a:srgbClr val="0000FF"/>
                </a:solidFill>
                <a:latin typeface="Arial" panose="020B0604020202020204" pitchFamily="34" charset="0"/>
                <a:cs typeface="Arial" panose="020B0604020202020204" pitchFamily="34" charset="0"/>
              </a:rPr>
              <a:t> Century</a:t>
            </a:r>
            <a:endParaRPr lang="en-US" b="1" dirty="0">
              <a:solidFill>
                <a:srgbClr val="0000FF"/>
              </a:solidFill>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626669" y="843842"/>
            <a:ext cx="5669280" cy="603168"/>
          </a:xfrm>
        </p:spPr>
        <p:txBody>
          <a:bodyPr/>
          <a:lstStyle/>
          <a:p>
            <a:endParaRPr lang="en-US" sz="1400" b="1" dirty="0" smtClean="0"/>
          </a:p>
          <a:p>
            <a:endParaRPr lang="en-US" sz="1400" b="1" dirty="0"/>
          </a:p>
          <a:p>
            <a:pPr algn="ctr"/>
            <a:r>
              <a:rPr lang="en-US" sz="2800" b="1" dirty="0" smtClean="0">
                <a:solidFill>
                  <a:srgbClr val="0000FF"/>
                </a:solidFill>
                <a:latin typeface="Arial Black" panose="020B0A04020102020204" pitchFamily="34" charset="0"/>
              </a:rPr>
              <a:t>This Could Be You</a:t>
            </a:r>
            <a:endParaRPr lang="en-US" sz="2800" b="1" dirty="0">
              <a:solidFill>
                <a:srgbClr val="0000FF"/>
              </a:solidFill>
              <a:latin typeface="Arial Black" panose="020B0A04020102020204" pitchFamily="34" charset="0"/>
            </a:endParaRPr>
          </a:p>
        </p:txBody>
      </p:sp>
      <p:pic>
        <p:nvPicPr>
          <p:cNvPr id="12" name="Content Placeholder 11"/>
          <p:cNvPicPr>
            <a:picLocks noGrp="1" noChangeAspect="1"/>
          </p:cNvPicPr>
          <p:nvPr>
            <p:ph sz="half" idx="2"/>
          </p:nvPr>
        </p:nvPicPr>
        <p:blipFill>
          <a:blip r:embed="rId2"/>
          <a:stretch>
            <a:fillRect/>
          </a:stretch>
        </p:blipFill>
        <p:spPr>
          <a:xfrm>
            <a:off x="582707" y="1607418"/>
            <a:ext cx="3035920" cy="3738419"/>
          </a:xfrm>
          <a:prstGeom prst="rect">
            <a:avLst/>
          </a:prstGeom>
        </p:spPr>
      </p:pic>
      <p:pic>
        <p:nvPicPr>
          <p:cNvPr id="13" name="Picture 12"/>
          <p:cNvPicPr>
            <a:picLocks noChangeAspect="1"/>
          </p:cNvPicPr>
          <p:nvPr/>
        </p:nvPicPr>
        <p:blipFill>
          <a:blip r:embed="rId3"/>
          <a:stretch>
            <a:fillRect/>
          </a:stretch>
        </p:blipFill>
        <p:spPr>
          <a:xfrm>
            <a:off x="6657662" y="1607418"/>
            <a:ext cx="2873512" cy="391558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35948" y="1990096"/>
            <a:ext cx="3804390" cy="3039035"/>
          </a:xfrm>
          <a:prstGeom prst="rect">
            <a:avLst/>
          </a:prstGeom>
        </p:spPr>
      </p:pic>
      <p:sp>
        <p:nvSpPr>
          <p:cNvPr id="20" name="TextBox 19"/>
          <p:cNvSpPr txBox="1"/>
          <p:nvPr/>
        </p:nvSpPr>
        <p:spPr>
          <a:xfrm>
            <a:off x="460416" y="5871411"/>
            <a:ext cx="2831424" cy="646331"/>
          </a:xfrm>
          <a:prstGeom prst="rect">
            <a:avLst/>
          </a:prstGeom>
          <a:noFill/>
        </p:spPr>
        <p:txBody>
          <a:bodyPr wrap="square" rtlCol="0">
            <a:spAutoFit/>
          </a:bodyPr>
          <a:lstStyle/>
          <a:p>
            <a:r>
              <a:rPr lang="en-US" b="1" dirty="0" smtClean="0"/>
              <a:t> </a:t>
            </a:r>
            <a:r>
              <a:rPr lang="en-US" b="1" dirty="0" smtClean="0">
                <a:solidFill>
                  <a:srgbClr val="0000FF"/>
                </a:solidFill>
                <a:latin typeface="Arial" panose="020B0604020202020204" pitchFamily="34" charset="0"/>
                <a:cs typeface="Arial" panose="020B0604020202020204" pitchFamily="34" charset="0"/>
              </a:rPr>
              <a:t>Phillip Cheeseborough       </a:t>
            </a:r>
          </a:p>
          <a:p>
            <a:r>
              <a:rPr lang="en-US" b="1" dirty="0">
                <a:solidFill>
                  <a:srgbClr val="0000FF"/>
                </a:solidFill>
                <a:latin typeface="Arial" panose="020B0604020202020204" pitchFamily="34" charset="0"/>
                <a:cs typeface="Arial" panose="020B0604020202020204" pitchFamily="34" charset="0"/>
              </a:rPr>
              <a:t> </a:t>
            </a:r>
            <a:r>
              <a:rPr lang="en-US" b="1" dirty="0" smtClean="0">
                <a:solidFill>
                  <a:srgbClr val="0000FF"/>
                </a:solidFill>
                <a:latin typeface="Arial" panose="020B0604020202020204" pitchFamily="34" charset="0"/>
                <a:cs typeface="Arial" panose="020B0604020202020204" pitchFamily="34" charset="0"/>
              </a:rPr>
              <a:t>       AMC Theatres</a:t>
            </a:r>
            <a:endParaRPr lang="en-US" b="1" dirty="0">
              <a:solidFill>
                <a:srgbClr val="0000FF"/>
              </a:solidFill>
              <a:latin typeface="Arial" panose="020B0604020202020204" pitchFamily="34" charset="0"/>
              <a:cs typeface="Arial" panose="020B0604020202020204" pitchFamily="34" charset="0"/>
            </a:endParaRPr>
          </a:p>
        </p:txBody>
      </p:sp>
      <p:sp>
        <p:nvSpPr>
          <p:cNvPr id="21" name="TextBox 20"/>
          <p:cNvSpPr txBox="1"/>
          <p:nvPr/>
        </p:nvSpPr>
        <p:spPr>
          <a:xfrm>
            <a:off x="3715352" y="5871411"/>
            <a:ext cx="2502568" cy="400110"/>
          </a:xfrm>
          <a:prstGeom prst="rect">
            <a:avLst/>
          </a:prstGeom>
          <a:noFill/>
        </p:spPr>
        <p:txBody>
          <a:bodyPr wrap="square" rtlCol="0">
            <a:spAutoFit/>
          </a:bodyPr>
          <a:lstStyle/>
          <a:p>
            <a:r>
              <a:rPr lang="en-US" sz="2000" b="1" dirty="0" smtClean="0">
                <a:solidFill>
                  <a:srgbClr val="0000FF"/>
                </a:solidFill>
              </a:rPr>
              <a:t>Cameron Northrup</a:t>
            </a:r>
            <a:endParaRPr lang="en-US" sz="2000" b="1" dirty="0">
              <a:solidFill>
                <a:srgbClr val="0000FF"/>
              </a:solidFill>
            </a:endParaRPr>
          </a:p>
        </p:txBody>
      </p:sp>
      <p:sp>
        <p:nvSpPr>
          <p:cNvPr id="22" name="TextBox 21"/>
          <p:cNvSpPr txBox="1"/>
          <p:nvPr/>
        </p:nvSpPr>
        <p:spPr>
          <a:xfrm>
            <a:off x="6516303" y="5886800"/>
            <a:ext cx="2156059" cy="400110"/>
          </a:xfrm>
          <a:prstGeom prst="rect">
            <a:avLst/>
          </a:prstGeom>
          <a:noFill/>
        </p:spPr>
        <p:txBody>
          <a:bodyPr wrap="square" rtlCol="0">
            <a:spAutoFit/>
          </a:bodyPr>
          <a:lstStyle/>
          <a:p>
            <a:pPr algn="ctr"/>
            <a:r>
              <a:rPr lang="en-US" sz="2000" b="1" dirty="0" smtClean="0">
                <a:solidFill>
                  <a:srgbClr val="0000FF"/>
                </a:solidFill>
              </a:rPr>
              <a:t>Graham Glover</a:t>
            </a:r>
            <a:endParaRPr lang="en-US" sz="2000" b="1" dirty="0">
              <a:solidFill>
                <a:srgbClr val="0000FF"/>
              </a:solidFill>
            </a:endParaRPr>
          </a:p>
        </p:txBody>
      </p:sp>
      <p:sp>
        <p:nvSpPr>
          <p:cNvPr id="23" name="TextBox 22"/>
          <p:cNvSpPr txBox="1"/>
          <p:nvPr/>
        </p:nvSpPr>
        <p:spPr>
          <a:xfrm>
            <a:off x="3715352" y="6140397"/>
            <a:ext cx="2627697" cy="369332"/>
          </a:xfrm>
          <a:prstGeom prst="rect">
            <a:avLst/>
          </a:prstGeom>
          <a:noFill/>
        </p:spPr>
        <p:txBody>
          <a:bodyPr wrap="square" rtlCol="0">
            <a:spAutoFit/>
          </a:bodyPr>
          <a:lstStyle/>
          <a:p>
            <a:r>
              <a:rPr lang="en-US" b="1" dirty="0" smtClean="0">
                <a:solidFill>
                  <a:srgbClr val="0000FF"/>
                </a:solidFill>
              </a:rPr>
              <a:t>Licensed Esthetician</a:t>
            </a:r>
            <a:endParaRPr lang="en-US" b="1" dirty="0">
              <a:solidFill>
                <a:srgbClr val="0000FF"/>
              </a:solidFill>
            </a:endParaRPr>
          </a:p>
        </p:txBody>
      </p:sp>
      <p:sp>
        <p:nvSpPr>
          <p:cNvPr id="24" name="TextBox 23"/>
          <p:cNvSpPr txBox="1"/>
          <p:nvPr/>
        </p:nvSpPr>
        <p:spPr>
          <a:xfrm>
            <a:off x="6930190" y="6148410"/>
            <a:ext cx="1116530" cy="400110"/>
          </a:xfrm>
          <a:prstGeom prst="rect">
            <a:avLst/>
          </a:prstGeom>
          <a:noFill/>
        </p:spPr>
        <p:txBody>
          <a:bodyPr wrap="square" rtlCol="0">
            <a:spAutoFit/>
          </a:bodyPr>
          <a:lstStyle/>
          <a:p>
            <a:r>
              <a:rPr lang="en-US" sz="2000" b="1" dirty="0" smtClean="0">
                <a:solidFill>
                  <a:srgbClr val="0000FF"/>
                </a:solidFill>
                <a:latin typeface="Arial" panose="020B0604020202020204" pitchFamily="34" charset="0"/>
                <a:cs typeface="Arial" panose="020B0604020202020204" pitchFamily="34" charset="0"/>
              </a:rPr>
              <a:t>Publix</a:t>
            </a:r>
            <a:endParaRPr lang="en-US" sz="2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7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BE57A2-D666-4652-B423-3EEF5C79D9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1587</Words>
  <Application>Microsoft Office PowerPoint</Application>
  <PresentationFormat>Widescreen</PresentationFormat>
  <Paragraphs>224</Paragraphs>
  <Slides>22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Black</vt:lpstr>
      <vt:lpstr>Calibri</vt:lpstr>
      <vt:lpstr>Courier New</vt:lpstr>
      <vt:lpstr>Edwardian Script ITC</vt:lpstr>
      <vt:lpstr>Trebuchet MS</vt:lpstr>
      <vt:lpstr>Wingdings</vt:lpstr>
      <vt:lpstr>Wingdings 3</vt:lpstr>
      <vt:lpstr>Facet</vt:lpstr>
      <vt:lpstr>EMPLOYMENT IN THE 21ST CENTURY</vt:lpstr>
      <vt:lpstr> Are You Ready to Challenge Yourself, Your Community and Demonstrate Your Abilities?</vt:lpstr>
      <vt:lpstr> Real Facts and Real Numbers about the Workforce</vt:lpstr>
      <vt:lpstr>Training Objectives:</vt:lpstr>
      <vt:lpstr>Mission Statement</vt:lpstr>
      <vt:lpstr>PowerPoint Presentation</vt:lpstr>
      <vt:lpstr>Connecting Individuals with  Developmental Disabilities to APD</vt:lpstr>
      <vt:lpstr>The Competitive Edge in the 21st Century Workforce</vt:lpstr>
      <vt:lpstr> Employment in the 21st Century</vt:lpstr>
      <vt:lpstr>21st Century Employers Are Hiring Are You Ready to Work? </vt:lpstr>
      <vt:lpstr>Building Successful Partnerships</vt:lpstr>
      <vt:lpstr>Statewide School Partnerships</vt:lpstr>
      <vt:lpstr>Employment Enhancement Project EEP</vt:lpstr>
      <vt:lpstr>Employment Enhancement Project</vt:lpstr>
      <vt:lpstr>Maintain Social Security Benefits</vt:lpstr>
      <vt:lpstr>Students Earned Income Exclusion </vt:lpstr>
      <vt:lpstr>Impairment Related Work Expense (IRWE)  SSI and SSDI Work Incentive</vt:lpstr>
      <vt:lpstr>   The Able Act</vt:lpstr>
      <vt:lpstr>PowerPoint Presentation</vt:lpstr>
      <vt:lpstr>Resources</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2016-04-18T15:33:48Z</dcterms:created>
  <dcterms:modified xsi:type="dcterms:W3CDTF">2016-05-20T16:24:59Z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TC034606379991</vt:lpwstr>
  </property>
</Properties>
</file>